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75" r:id="rId1"/>
  </p:sldMasterIdLst>
  <p:notesMasterIdLst>
    <p:notesMasterId r:id="rId39"/>
  </p:notesMasterIdLst>
  <p:sldIdLst>
    <p:sldId id="307" r:id="rId2"/>
    <p:sldId id="335" r:id="rId3"/>
    <p:sldId id="257" r:id="rId4"/>
    <p:sldId id="331" r:id="rId5"/>
    <p:sldId id="334" r:id="rId6"/>
    <p:sldId id="262" r:id="rId7"/>
    <p:sldId id="263" r:id="rId8"/>
    <p:sldId id="266" r:id="rId9"/>
    <p:sldId id="269" r:id="rId10"/>
    <p:sldId id="271" r:id="rId11"/>
    <p:sldId id="259" r:id="rId12"/>
    <p:sldId id="337" r:id="rId13"/>
    <p:sldId id="273" r:id="rId14"/>
    <p:sldId id="277" r:id="rId15"/>
    <p:sldId id="276" r:id="rId16"/>
    <p:sldId id="341" r:id="rId17"/>
    <p:sldId id="339" r:id="rId18"/>
    <p:sldId id="342" r:id="rId19"/>
    <p:sldId id="310" r:id="rId20"/>
    <p:sldId id="311" r:id="rId21"/>
    <p:sldId id="312" r:id="rId22"/>
    <p:sldId id="313" r:id="rId23"/>
    <p:sldId id="336" r:id="rId24"/>
    <p:sldId id="315" r:id="rId25"/>
    <p:sldId id="316" r:id="rId26"/>
    <p:sldId id="317" r:id="rId27"/>
    <p:sldId id="318" r:id="rId28"/>
    <p:sldId id="319" r:id="rId29"/>
    <p:sldId id="322" r:id="rId30"/>
    <p:sldId id="320" r:id="rId31"/>
    <p:sldId id="323" r:id="rId32"/>
    <p:sldId id="324" r:id="rId33"/>
    <p:sldId id="325" r:id="rId34"/>
    <p:sldId id="326" r:id="rId35"/>
    <p:sldId id="327" r:id="rId36"/>
    <p:sldId id="328" r:id="rId37"/>
    <p:sldId id="345" r:id="rId38"/>
  </p:sldIdLst>
  <p:sldSz cx="9144000" cy="6858000" type="screen4x3"/>
  <p:notesSz cx="6846888" cy="919797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800000"/>
    <a:srgbClr val="FFFFFF"/>
    <a:srgbClr val="000000"/>
    <a:srgbClr val="FF6699"/>
    <a:srgbClr val="2D13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9493" autoAdjust="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</a:lstStyle>
          <a:p>
            <a:pPr>
              <a:defRPr/>
            </a:pPr>
            <a:fld id="{DC6A8A27-044B-4DCF-A670-E3B6BA9CC1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44557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0BD32556-8E38-4A1A-BCE1-E8EFFDBBA5B4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3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6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45493DC3-B8B9-42FB-ADF2-34300547BF99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15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686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86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46749B9A-3030-405A-B223-6B121F50B66A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6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60419" name="Text Box 1"/>
          <p:cNvSpPr txBox="1">
            <a:spLocks noChangeArrowheads="1"/>
          </p:cNvSpPr>
          <p:nvPr/>
        </p:nvSpPr>
        <p:spPr bwMode="auto">
          <a:xfrm>
            <a:off x="3886200" y="8763000"/>
            <a:ext cx="2970213" cy="4556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32DB305B-570B-4ADE-AFE8-B9840D65BD3E}" type="slidenum">
              <a:rPr lang="ru-RU" altLang="ru-RU" sz="1400">
                <a:solidFill>
                  <a:srgbClr val="000000"/>
                </a:solidFill>
                <a:cs typeface="Arial Unicode MS" pitchFamily="34" charset="-128"/>
              </a:rPr>
              <a:pPr eaLnBrk="1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6</a:t>
            </a:fld>
            <a:endParaRPr lang="ru-RU" altLang="ru-RU" sz="140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92588"/>
          </a:xfrm>
          <a:noFill/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altLang="ru-RU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BE5057BC-D4C9-4BB9-9262-B92F96A12CB0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7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61443" name="Text Box 1"/>
          <p:cNvSpPr txBox="1">
            <a:spLocks noChangeArrowheads="1"/>
          </p:cNvSpPr>
          <p:nvPr/>
        </p:nvSpPr>
        <p:spPr bwMode="auto">
          <a:xfrm>
            <a:off x="3886200" y="8763000"/>
            <a:ext cx="2970213" cy="4556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0629E447-A9A9-41D2-84F3-EC77B46ECC97}" type="slidenum">
              <a:rPr lang="ru-RU" altLang="ru-RU" sz="1400">
                <a:solidFill>
                  <a:srgbClr val="000000"/>
                </a:solidFill>
                <a:cs typeface="Arial Unicode MS" pitchFamily="34" charset="-128"/>
              </a:rPr>
              <a:pPr eaLnBrk="1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7</a:t>
            </a:fld>
            <a:endParaRPr lang="ru-RU" altLang="ru-RU" sz="140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92588"/>
          </a:xfrm>
          <a:noFill/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altLang="ru-RU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ECCF93EA-455D-400E-80FF-6ABFAF206466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8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624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24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FF8F428A-2F28-43D8-B239-1A3CC1069CE6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9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63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34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04065464-9CEB-4C75-A358-8AB7ACFBFF6F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10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F1B98C1E-35FC-4B02-B88A-55B2F1DB01C3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11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573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73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B0C9E00F-721A-44E8-8E4A-BD5881084E3F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13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B786406D-F456-4980-9A9E-F89F2D4FE8CB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14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69635" name="Text Box 1"/>
          <p:cNvSpPr txBox="1">
            <a:spLocks noChangeArrowheads="1"/>
          </p:cNvSpPr>
          <p:nvPr/>
        </p:nvSpPr>
        <p:spPr bwMode="auto">
          <a:xfrm>
            <a:off x="3886200" y="8763000"/>
            <a:ext cx="2970213" cy="4556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071ED149-0479-4966-9C47-EEF068035AC2}" type="slidenum">
              <a:rPr lang="ru-RU" altLang="ru-RU" sz="1400">
                <a:solidFill>
                  <a:srgbClr val="000000"/>
                </a:solidFill>
                <a:cs typeface="Arial Unicode MS" pitchFamily="34" charset="-128"/>
              </a:rPr>
              <a:pPr eaLnBrk="1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14</a:t>
            </a:fld>
            <a:endParaRPr lang="ru-RU" altLang="ru-RU" sz="140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92588"/>
          </a:xfrm>
          <a:noFill/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altLang="ru-RU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90B4A9-854D-4B11-8B8B-388E1FA253C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5FB26-EEB6-40B2-B3B1-1DDA82CDF3A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D26711-79F6-4511-AC2C-4A98AE05B0A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0" y="266700"/>
            <a:ext cx="8324850" cy="11049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43000" y="1790700"/>
            <a:ext cx="7772400" cy="21145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3000" y="4057650"/>
            <a:ext cx="7772400" cy="21145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2766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FB701C7-AE1F-45F0-B6FB-82E0744D4561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087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49E06B-13BA-473E-B694-4164B050D50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7A190-D443-4F92-94C6-CA573F0CC90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6ADA06-FFA8-4D19-9A69-FECFD56B9A3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38BE72-B605-4B28-A83A-25A864D9221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9414498-C70A-41FB-930E-68EFDDD73D6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D191FC-8A87-4DE1-B9E9-1DC9E611467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>
              <a:defRPr/>
            </a:pPr>
            <a:fld id="{9E4AEFCE-0046-4B20-97EE-8BD5F6C31D8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C57D13-681A-4C56-8FDB-B394E6E0677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637BB6B-EE1B-48FB-8575-0D55C373DE88}" type="datetimeFigureOut">
              <a:rPr lang="en-US" smtClean="0"/>
              <a:pPr/>
              <a:t>9/28/2020</a:t>
            </a:fld>
            <a:endParaRPr lang="en-US" sz="100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02282DE6-1A8A-4CF6-A756-3803484AE68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0" name="WordArt 4"/>
          <p:cNvSpPr>
            <a:spLocks noChangeArrowheads="1" noChangeShapeType="1" noTextEdit="1"/>
          </p:cNvSpPr>
          <p:nvPr/>
        </p:nvSpPr>
        <p:spPr bwMode="auto">
          <a:xfrm>
            <a:off x="457200" y="838200"/>
            <a:ext cx="8153400" cy="1676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ru-RU" sz="3600" i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89803" dir="13500000" algn="ctr" rotWithShape="0">
                    <a:srgbClr val="2F2F8D"/>
                  </a:outerShdw>
                </a:effectLst>
                <a:latin typeface="Arial"/>
                <a:cs typeface="Arial"/>
              </a:rPr>
              <a:t>Семинар-практикум</a:t>
            </a:r>
            <a:endParaRPr lang="ru-RU" sz="3600" i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89803" dir="13500000" algn="ctr" rotWithShape="0">
                  <a:srgbClr val="2F2F8D"/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94018" y="2708920"/>
            <a:ext cx="7704856" cy="27363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rgbClr val="FF0000"/>
              </a:solidFill>
            </a:endParaRPr>
          </a:p>
          <a:p>
            <a:pPr algn="ctr"/>
            <a:r>
              <a:rPr lang="ru-RU" altLang="ru-RU" sz="3200" b="1" dirty="0" smtClean="0">
                <a:solidFill>
                  <a:schemeClr val="bg1"/>
                </a:solidFill>
              </a:rPr>
              <a:t>«Стили </a:t>
            </a:r>
            <a:r>
              <a:rPr lang="ru-RU" altLang="ru-RU" sz="3200" b="1" dirty="0">
                <a:solidFill>
                  <a:schemeClr val="bg1"/>
                </a:solidFill>
              </a:rPr>
              <a:t>поддержания дисциплины.</a:t>
            </a:r>
          </a:p>
          <a:p>
            <a:pPr algn="ctr">
              <a:buNone/>
            </a:pPr>
            <a:r>
              <a:rPr lang="ru-RU" altLang="ru-RU" sz="3200" b="1" dirty="0">
                <a:solidFill>
                  <a:schemeClr val="bg1"/>
                </a:solidFill>
              </a:rPr>
              <a:t>Качество взаимоотношений в диаде «Педагог-воспитанник»</a:t>
            </a: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381772" y="293948"/>
            <a:ext cx="2304256" cy="5442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/>
            <a:endParaRPr lang="ru-RU" sz="3200" i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FFFF"/>
              </a:solidFill>
              <a:cs typeface="Arial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5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214313"/>
            <a:ext cx="7075512" cy="838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Улица</a:t>
            </a: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двусторонним</a:t>
            </a: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движением</a:t>
            </a:r>
            <a:endParaRPr lang="en-GB" alt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23528" y="1700808"/>
            <a:ext cx="3024187" cy="181442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устанавливаем отношения с учениками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68313" y="4138613"/>
            <a:ext cx="2808287" cy="224531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ученики решают строить эти отношения через нарушение </a:t>
            </a:r>
            <a:r>
              <a:rPr lang="ru-RU" alt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 </a:t>
            </a:r>
            <a:endParaRPr lang="ru-RU" alt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5580112" y="1196752"/>
            <a:ext cx="2881313" cy="181442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</a:tabLst>
            </a:pP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Ученики устанавливают отношения с нами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5436096" y="3212976"/>
            <a:ext cx="3168650" cy="267620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alt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ам </a:t>
            </a: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следует понимать цели их поведения и уметь реагировать на него немедленно и </a:t>
            </a:r>
            <a:r>
              <a:rPr lang="ru-RU" alt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всегда </a:t>
            </a:r>
            <a:endParaRPr lang="ru-RU" alt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1552575"/>
            <a:ext cx="2260600" cy="432435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pic>
        <p:nvPicPr>
          <p:cNvPr id="2151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310313"/>
            <a:ext cx="1133475" cy="431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2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2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1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2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2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8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" dur="2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" dur="2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214313"/>
            <a:ext cx="5275312" cy="838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ru-RU" sz="3600" b="1" dirty="0" err="1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Проблемы</a:t>
            </a:r>
            <a:r>
              <a:rPr lang="en-GB" altLang="ru-RU" sz="3600" b="1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dirty="0" err="1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дисциплины</a:t>
            </a:r>
            <a:r>
              <a:rPr lang="en-GB" altLang="ru-RU" sz="3600" b="1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7857"/>
            <a:ext cx="2179638" cy="2146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 l="9293"/>
          <a:stretch>
            <a:fillRect/>
          </a:stretch>
        </p:blipFill>
        <p:spPr bwMode="auto">
          <a:xfrm>
            <a:off x="2303463" y="2133600"/>
            <a:ext cx="2124075" cy="2341563"/>
          </a:xfrm>
          <a:prstGeom prst="rect">
            <a:avLst/>
          </a:prstGeom>
          <a:solidFill>
            <a:srgbClr val="FFFFFF"/>
          </a:solidFill>
          <a:ln w="19080">
            <a:solidFill>
              <a:srgbClr val="FFC42F"/>
            </a:solidFill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5900" y="2708275"/>
            <a:ext cx="2417763" cy="2519363"/>
          </a:xfrm>
          <a:prstGeom prst="rect">
            <a:avLst/>
          </a:prstGeom>
          <a:noFill/>
          <a:ln w="19080">
            <a:solidFill>
              <a:srgbClr val="A5644E"/>
            </a:solidFill>
            <a:miter lim="800000"/>
            <a:headEnd/>
            <a:tailEnd/>
          </a:ln>
          <a:effectLst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 cstate="print"/>
          <a:srcRect l="5367" r="12169" b="5043"/>
          <a:stretch>
            <a:fillRect/>
          </a:stretch>
        </p:blipFill>
        <p:spPr bwMode="auto">
          <a:xfrm>
            <a:off x="6156325" y="3213100"/>
            <a:ext cx="2232025" cy="2735263"/>
          </a:xfrm>
          <a:prstGeom prst="rect">
            <a:avLst/>
          </a:prstGeom>
          <a:solidFill>
            <a:srgbClr val="FFFFFF"/>
          </a:solidFill>
          <a:ln w="19080">
            <a:solidFill>
              <a:srgbClr val="FFC42F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395536" y="1556792"/>
            <a:ext cx="6696992" cy="46805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>
              <a:lnSpc>
                <a:spcPct val="15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700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Педагогические факторы: </a:t>
            </a:r>
            <a:r>
              <a:rPr lang="ru-RU" sz="2700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700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организация урока;</a:t>
            </a:r>
            <a:b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стиль преподавания.</a:t>
            </a:r>
            <a:b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Психологические факторы:</a:t>
            </a:r>
            <a:br>
              <a:rPr lang="ru-RU" sz="27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личность учителя;</a:t>
            </a:r>
            <a:b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атмосфера в классе;</a:t>
            </a:r>
            <a:b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знание психологии детей.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en-GB" alt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 txBox="1">
            <a:spLocks noChangeArrowheads="1"/>
          </p:cNvSpPr>
          <p:nvPr/>
        </p:nvSpPr>
        <p:spPr>
          <a:xfrm>
            <a:off x="395288" y="260648"/>
            <a:ext cx="7849120" cy="10081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45720" rIns="45720" anchor="ctr">
            <a:normAutofit fontScale="32500" lnSpcReduction="20000"/>
          </a:bodyPr>
          <a:lstStyle/>
          <a:p>
            <a:pPr lvl="0" algn="ctr" defTabSz="914400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80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Дисциплина зависит от педагогических и психологических факторов:</a:t>
            </a:r>
            <a:r>
              <a:rPr lang="ru-RU" sz="5300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5300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</a:br>
            <a:endParaRPr kumimoji="0" lang="en-GB" altLang="ru-RU" sz="4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>
          <a:xfrm>
            <a:off x="323850" y="373062"/>
            <a:ext cx="7128470" cy="9677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Качество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взаимодействия</a:t>
            </a:r>
            <a:r>
              <a:rPr lang="ru-RU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Учитель-Ученик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»:</a:t>
            </a:r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251520" y="1628800"/>
            <a:ext cx="7924800" cy="45365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marL="342900" indent="-341313" algn="just" eaLnBrk="1" hangingPunct="1">
              <a:lnSpc>
                <a:spcPct val="90000"/>
              </a:lnSpc>
              <a:spcBef>
                <a:spcPts val="500"/>
              </a:spcBef>
              <a:spcAft>
                <a:spcPts val="900"/>
              </a:spcAft>
              <a:buClr>
                <a:srgbClr val="000000"/>
              </a:buClr>
              <a:buSzPct val="70000"/>
              <a:buFont typeface="Wingdings" pitchFamily="2" charset="2"/>
              <a:buChar char="§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Стратегия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Сотрудничества</a:t>
            </a: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процесс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который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является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одновременно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altLang="ru-RU" sz="24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корректирующим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en-GB" altLang="ru-RU" sz="24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поддерживающим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1313" algn="just" eaLnBrk="1" hangingPunct="1">
              <a:lnSpc>
                <a:spcPct val="90000"/>
              </a:lnSpc>
              <a:spcBef>
                <a:spcPts val="500"/>
              </a:spcBef>
              <a:spcAft>
                <a:spcPts val="900"/>
              </a:spcAft>
              <a:buClr>
                <a:srgbClr val="000000"/>
              </a:buClr>
              <a:buSzPct val="70000"/>
              <a:buFont typeface="Wingdings" pitchFamily="2" charset="2"/>
              <a:buChar char="§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Большинство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понимает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опора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лишь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вмешательства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прекращения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плохого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дает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лишь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временное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облегчение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ситуации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которой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ожидать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рецидива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1313" algn="just" eaLnBrk="1" hangingPunct="1">
              <a:lnSpc>
                <a:spcPct val="90000"/>
              </a:lnSpc>
              <a:spcBef>
                <a:spcPts val="500"/>
              </a:spcBef>
              <a:spcAft>
                <a:spcPts val="900"/>
              </a:spcAft>
              <a:buClr>
                <a:srgbClr val="000000"/>
              </a:buClr>
              <a:buSzPct val="70000"/>
              <a:buFont typeface="Wingdings" pitchFamily="2" charset="2"/>
              <a:buChar char="§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тоже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совмещаем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вмешательство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шагами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направленными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учеников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Самоуважения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почти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обязательно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получаем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положительные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отношения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своими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учениками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следствие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длительное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примерное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>
          <a:xfrm>
            <a:off x="395288" y="322263"/>
            <a:ext cx="5456237" cy="7493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algn="ctr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Базовые</a:t>
            </a:r>
            <a:r>
              <a:rPr lang="en-GB" alt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концепции</a:t>
            </a:r>
            <a:r>
              <a:rPr lang="en-GB" alt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251520" y="1700808"/>
            <a:ext cx="7926388" cy="33123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marL="339725" indent="-339725" algn="just" eaLnBrk="1" hangingPunct="1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7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Ученики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сами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выбирают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свое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поведение</a:t>
            </a:r>
            <a:endParaRPr lang="en-GB" alt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 eaLnBrk="1" hangingPunct="1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7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Ведущей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учеников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является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психологическая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эмоциональная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потребность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принадлежать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своей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референтной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группе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alt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GB" alt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 eaLnBrk="1" hangingPunct="1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7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Ученики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ведут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себя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плохо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чтобы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немедленно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достичь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одну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четырех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целей</a:t>
            </a:r>
            <a:endParaRPr lang="en-GB" alt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323850" y="142875"/>
            <a:ext cx="6984454" cy="914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Факторы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влияющие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поведение</a:t>
            </a:r>
            <a:endParaRPr lang="en-GB" alt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251520" y="1268760"/>
            <a:ext cx="7923213" cy="46805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marL="342900" indent="-341313" algn="just" eaLnBrk="1" hangingPunct="1">
              <a:spcBef>
                <a:spcPts val="638"/>
              </a:spcBef>
              <a:spcAft>
                <a:spcPts val="725"/>
              </a:spcAft>
              <a:buClr>
                <a:srgbClr val="000000"/>
              </a:buClr>
              <a:buSzPct val="70000"/>
              <a:buFont typeface="Wingdings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прошлом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опыте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иные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стимулы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приводили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поощрению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ответных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действий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настоящие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стимулы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походят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прошлые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вероятнее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произведет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1313" algn="just" eaLnBrk="1" hangingPunct="1">
              <a:spcBef>
                <a:spcPts val="638"/>
              </a:spcBef>
              <a:spcAft>
                <a:spcPts val="725"/>
              </a:spcAft>
              <a:buClr>
                <a:srgbClr val="000000"/>
              </a:buClr>
              <a:buSzPct val="70000"/>
              <a:buFont typeface="Wingdings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чаще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один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поощряет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чаще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этот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другой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проявляет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такие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1313" algn="just" eaLnBrk="1" hangingPunct="1">
              <a:spcBef>
                <a:spcPts val="638"/>
              </a:spcBef>
              <a:spcAft>
                <a:spcPts val="725"/>
              </a:spcAft>
              <a:buClr>
                <a:srgbClr val="000000"/>
              </a:buClr>
              <a:buSzPct val="70000"/>
              <a:buFont typeface="Wingdings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ценнее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чаще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совершает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поощряемое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1313" algn="just" eaLnBrk="1" hangingPunct="1">
              <a:spcBef>
                <a:spcPts val="638"/>
              </a:spcBef>
              <a:spcAft>
                <a:spcPts val="725"/>
              </a:spcAft>
              <a:buClr>
                <a:srgbClr val="000000"/>
              </a:buClr>
              <a:buSzPct val="70000"/>
              <a:buFont typeface="Wingdings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чаще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нарушается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закон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справедливого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поощрения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вероятнее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обнаруживается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эмоциональное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раздражение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3528" y="260648"/>
            <a:ext cx="7704856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Реакции учителя в ответ на нарушение дисциплины</a:t>
            </a:r>
            <a:endParaRPr lang="ru-RU" alt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23528" y="1412776"/>
            <a:ext cx="8352928" cy="48245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indent="45720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- повышаем голос, оставляем последнее слово за собой;</a:t>
            </a:r>
          </a:p>
          <a:p>
            <a:pPr indent="45720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разговариваем с сарказмом;</a:t>
            </a:r>
          </a:p>
          <a:p>
            <a:pPr indent="45720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используем такие позы и жесты, которые «давят»;</a:t>
            </a:r>
          </a:p>
          <a:p>
            <a:pPr indent="45720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даем оценку характеру ученика;</a:t>
            </a:r>
          </a:p>
          <a:p>
            <a:pPr indent="45720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действуем с превосходством;</a:t>
            </a:r>
          </a:p>
          <a:p>
            <a:pPr indent="45720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втягиваем в конфликт других людей;</a:t>
            </a:r>
          </a:p>
          <a:p>
            <a:pPr indent="45720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настаиваем на своей правоте, читаем морали;</a:t>
            </a:r>
          </a:p>
          <a:p>
            <a:pPr indent="45720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оправдываемся, защищаемся;</a:t>
            </a:r>
          </a:p>
          <a:p>
            <a:pPr indent="45720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формулируем обобщения типа: «Вы все одинаковы»;</a:t>
            </a:r>
          </a:p>
          <a:p>
            <a:pPr indent="45720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негодуем, придираемся, обижаемся;</a:t>
            </a:r>
          </a:p>
          <a:p>
            <a:pPr indent="45720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сравниваем ученика с другими, командуем, требуем.</a:t>
            </a:r>
          </a:p>
          <a:p>
            <a:pPr indent="457200"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5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3528" y="260648"/>
            <a:ext cx="7704856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Причины нарушения дисциплины: </a:t>
            </a:r>
            <a:endParaRPr lang="ru-RU" altLang="ru-RU" sz="3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23528" y="1052736"/>
            <a:ext cx="8280920" cy="5400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Нарушение нервно-психической системы у детей, которые могут развиваться по разным причинам (в основе у большинства лежат остаточные явления раннего органического поражения, частые болезни).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Материнская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депривация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есть отказ от воспитания ребёнка и передача его в руки бабушек.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Попустительский стиль семейного воспитания.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Неправильная постановка акцентов в подготовке ребёнка к школе.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Нарушение дисциплины с целью привлечения внимания.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Установление детьми собственной власти над коллективом.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Месть как цель «плохого» поведения.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 Избегание собственных неудач.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9. Эффект стадности, которому подвержен большой процент детей.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10. Негативное влияние СМИ, компьютера.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23528" y="260648"/>
            <a:ext cx="8136904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Приемы поддержания дисциплины в классе:</a:t>
            </a: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Ученическая галёрка: экстренные меры «Режиссура урока» (В. </a:t>
            </a:r>
            <a:r>
              <a:rPr lang="ru-RU" altLang="ru-RU" sz="16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Букатов</a:t>
            </a:r>
            <a:r>
              <a:rPr lang="ru-RU" altLang="ru-RU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М. </a:t>
            </a:r>
            <a:r>
              <a:rPr lang="ru-RU" altLang="ru-RU" sz="16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Ганькина</a:t>
            </a:r>
            <a:r>
              <a:rPr lang="ru-RU" altLang="ru-RU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105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105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67544" y="1601416"/>
            <a:ext cx="7704856" cy="46358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just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Галерка существует хотя бы потому, что есть авансцена. Уйдите с авансцены в конец класса, и галерка превратится в партер.</a:t>
            </a:r>
          </a:p>
          <a:p>
            <a:pPr algn="just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Галерка бывает особенно громкой (шумной), когда учитель сам говорит громко. Попробуйте перейти на шёпот или на басы. </a:t>
            </a:r>
          </a:p>
          <a:p>
            <a:pPr algn="just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Галерка – это, прежде всего, нерабочая атмосфера. Поэтому полезно время от времени проводить коротенькие эстафеты на скорость.</a:t>
            </a:r>
          </a:p>
          <a:p>
            <a:pPr algn="just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Предложите ребятам объединиться в несколько команд. Кто-то всё равно может выпасть из работы.</a:t>
            </a:r>
          </a:p>
          <a:p>
            <a:pPr algn="just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Начните задавать «нарушителям» конкретные вопросы.</a:t>
            </a:r>
          </a:p>
          <a:p>
            <a:pPr algn="just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«КТО МЕНЯ СЛЫШИТ»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23528" y="2348880"/>
            <a:ext cx="7920880" cy="35283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marL="36576" indent="0">
              <a:buFont typeface="Arial" pitchFamily="34" charset="0"/>
              <a:buChar char="•"/>
            </a:pPr>
            <a:r>
              <a:rPr lang="ru-RU" altLang="ru-RU" sz="3200" b="1" dirty="0" smtClean="0">
                <a:solidFill>
                  <a:schemeClr val="bg1"/>
                </a:solidFill>
              </a:rPr>
              <a:t>Авторитарный</a:t>
            </a:r>
          </a:p>
          <a:p>
            <a:pPr marL="36576" indent="0">
              <a:buFont typeface="Arial" pitchFamily="34" charset="0"/>
              <a:buChar char="•"/>
            </a:pPr>
            <a:endParaRPr lang="ru-RU" altLang="ru-RU" sz="3200" b="1" dirty="0">
              <a:solidFill>
                <a:schemeClr val="bg1"/>
              </a:solidFill>
            </a:endParaRPr>
          </a:p>
          <a:p>
            <a:pPr marL="36576" indent="0">
              <a:buFont typeface="Arial" pitchFamily="34" charset="0"/>
              <a:buChar char="•"/>
            </a:pPr>
            <a:r>
              <a:rPr lang="ru-RU" altLang="ru-RU" sz="3200" b="1" dirty="0" smtClean="0">
                <a:solidFill>
                  <a:schemeClr val="bg1"/>
                </a:solidFill>
              </a:rPr>
              <a:t>Демократический</a:t>
            </a:r>
          </a:p>
          <a:p>
            <a:pPr marL="36576" indent="0">
              <a:buFont typeface="Arial" pitchFamily="34" charset="0"/>
              <a:buChar char="•"/>
            </a:pPr>
            <a:endParaRPr lang="ru-RU" altLang="ru-RU" sz="3200" b="1" dirty="0">
              <a:solidFill>
                <a:schemeClr val="bg1"/>
              </a:solidFill>
            </a:endParaRPr>
          </a:p>
          <a:p>
            <a:pPr marL="36576" indent="0">
              <a:buFont typeface="Arial" pitchFamily="34" charset="0"/>
              <a:buChar char="•"/>
            </a:pPr>
            <a:r>
              <a:rPr lang="ru-RU" altLang="ru-RU" sz="3200" b="1" dirty="0" smtClean="0">
                <a:solidFill>
                  <a:schemeClr val="bg1"/>
                </a:solidFill>
              </a:rPr>
              <a:t>Попустительский</a:t>
            </a:r>
          </a:p>
          <a:p>
            <a:pPr marL="36576" indent="0"/>
            <a:r>
              <a:rPr lang="ru-RU" altLang="ru-RU" sz="3200" dirty="0" smtClean="0">
                <a:solidFill>
                  <a:schemeClr val="bg1"/>
                </a:solidFill>
              </a:rPr>
              <a:t>                                 </a:t>
            </a:r>
          </a:p>
          <a:p>
            <a:pPr algn="r">
              <a:buFont typeface="Wingdings" pitchFamily="2" charset="2"/>
              <a:buNone/>
            </a:pPr>
            <a:r>
              <a:rPr lang="ru-RU" altLang="ru-RU" sz="2800" dirty="0" smtClean="0">
                <a:solidFill>
                  <a:schemeClr val="bg1"/>
                </a:solidFill>
              </a:rPr>
              <a:t>Курт </a:t>
            </a:r>
            <a:r>
              <a:rPr lang="ru-RU" altLang="ru-RU" sz="2800" dirty="0">
                <a:solidFill>
                  <a:schemeClr val="bg1"/>
                </a:solidFill>
              </a:rPr>
              <a:t>Левин </a:t>
            </a:r>
            <a:r>
              <a:rPr lang="ru-RU" altLang="ru-RU" sz="2000" dirty="0">
                <a:solidFill>
                  <a:schemeClr val="bg1"/>
                </a:solidFill>
              </a:rPr>
              <a:t>(1938 г.)</a:t>
            </a: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rgbClr val="FF0000"/>
              </a:solidFill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23528" y="476672"/>
            <a:ext cx="7704856" cy="13686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 smtClean="0">
                <a:solidFill>
                  <a:schemeClr val="bg1"/>
                </a:solidFill>
              </a:rPr>
              <a:t>Стили </a:t>
            </a:r>
            <a:r>
              <a:rPr lang="ru-RU" altLang="ru-RU" sz="3200" b="1" dirty="0">
                <a:solidFill>
                  <a:schemeClr val="bg1"/>
                </a:solidFill>
              </a:rPr>
              <a:t>педагогического общения и его виды</a:t>
            </a: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81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987824" y="61734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 smtClean="0">
                <a:solidFill>
                  <a:schemeClr val="bg1"/>
                </a:solidFill>
              </a:rPr>
              <a:t>www.страдис.рф</a:t>
            </a:r>
            <a:endParaRPr lang="ru-RU">
              <a:solidFill>
                <a:schemeClr val="bg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867271"/>
              </p:ext>
            </p:extLst>
          </p:nvPr>
        </p:nvGraphicFramePr>
        <p:xfrm>
          <a:off x="0" y="12059"/>
          <a:ext cx="9144001" cy="68459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5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377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81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января 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Стили поддержания дисциплины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взаимоотношений в диаде «Педагог-воспитанник»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января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Концепции детского поведения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Когда дети поступают плохо, ошибочные цели поведения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5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февраля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изменить поведение: пять главных шагов к успеху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8670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февраля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Цели 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деструктивного поведения детей и подростков</a:t>
                      </a:r>
                      <a:endParaRPr lang="ru-RU" sz="1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Особенности, причины и способы идентификации каждого типа поведения</a:t>
                      </a:r>
                      <a:endParaRPr lang="ru-RU" sz="1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8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февраля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8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февраля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041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марта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Способы педагогического вмешательства при деструктивном поведении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83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марта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школьных действий как инструмент изменений</a:t>
                      </a:r>
                      <a:endParaRPr lang="ru-RU" sz="1200" b="1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Ошибочные способы педагогического реагирования</a:t>
                      </a:r>
                      <a:endParaRPr lang="ru-RU" sz="1200" b="1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15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марта</a:t>
                      </a:r>
                      <a:endParaRPr lang="ru-RU" sz="11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Стратегии и техники эффективного вмешательства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421" marR="53421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82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41223" y="2276872"/>
            <a:ext cx="7158714" cy="30963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altLang="ru-RU" sz="32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Эмоционально-импровизационный.</a:t>
            </a:r>
            <a:endParaRPr lang="ru-RU" altLang="ru-RU" sz="3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altLang="ru-RU" sz="32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Эмоционально-методический.</a:t>
            </a:r>
            <a:endParaRPr lang="ru-RU" altLang="ru-RU" sz="3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altLang="ru-RU" sz="32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Методически-импровизационный.</a:t>
            </a:r>
            <a:endParaRPr lang="ru-RU" altLang="ru-RU" sz="3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altLang="ru-RU" sz="32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Рассуждающе-методический</a:t>
            </a:r>
            <a:r>
              <a:rPr lang="ru-RU" altLang="ru-RU" sz="32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стиль.</a:t>
            </a:r>
          </a:p>
          <a:p>
            <a:pPr algn="ctr">
              <a:buFont typeface="Arial" pitchFamily="34" charset="0"/>
              <a:buChar char="•"/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68152" y="404664"/>
            <a:ext cx="7704856" cy="16561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стили педагогической деятельности</a:t>
            </a:r>
            <a:b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А.К. Марковой А.Я. Никоновой</a:t>
            </a: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44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528" y="1124744"/>
            <a:ext cx="8616950" cy="5562600"/>
          </a:xfrm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Достоинства :</a:t>
            </a:r>
          </a:p>
          <a:p>
            <a:pPr algn="just">
              <a:lnSpc>
                <a:spcPct val="90000"/>
              </a:lnSpc>
              <a:buFont typeface="Courier New" pitchFamily="49" charset="0"/>
              <a:buChar char="o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знаний</a:t>
            </a:r>
          </a:p>
          <a:p>
            <a:pPr algn="just">
              <a:lnSpc>
                <a:spcPct val="90000"/>
              </a:lnSpc>
              <a:buFont typeface="Courier New" pitchFamily="49" charset="0"/>
              <a:buChar char="o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Артистизм</a:t>
            </a:r>
          </a:p>
          <a:p>
            <a:pPr algn="just">
              <a:lnSpc>
                <a:spcPct val="90000"/>
              </a:lnSpc>
              <a:buFont typeface="Courier New" pitchFamily="49" charset="0"/>
              <a:buChar char="o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увлечь учащихся преподаваемым предметом</a:t>
            </a:r>
          </a:p>
          <a:p>
            <a:pPr algn="just">
              <a:lnSpc>
                <a:spcPct val="90000"/>
              </a:lnSpc>
              <a:buFont typeface="Courier New" pitchFamily="49" charset="0"/>
              <a:buChar char="o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отличаются благоприятным коммуникативным климатом, разнообразием методов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: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 система закрепления и повторения учебного материала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Недостаточный контроль за знаниями учащихся (особенно слабоуспевающих учащихся)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завышена Ваша самооценка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 поведения от ситуации на уроке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: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учащихся стойкий интерес к предмету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Высокая познавательная активность сочетается с непрочными знаниями. 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2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: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внимание к предмету не внешней развлекательностью, а мировоззренческой сущностью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  осуществлять контроль знаний</a:t>
            </a: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ru-RU" altLang="ru-RU" sz="14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ru-RU" altLang="ru-RU" sz="1400" b="1" u="sng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ru-RU" altLang="ru-RU" sz="1400" dirty="0">
              <a:solidFill>
                <a:schemeClr val="bg1"/>
              </a:solidFill>
              <a:effectLst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512" y="116632"/>
            <a:ext cx="7056784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Эмоционально-импровизационный стиль  деятельности педагога</a:t>
            </a:r>
            <a:endParaRPr lang="ru-RU" sz="2400" i="1" dirty="0" smtClean="0">
              <a:solidFill>
                <a:srgbClr val="FF0000"/>
              </a:solidFill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81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19200"/>
            <a:ext cx="8464550" cy="5334000"/>
          </a:xfrm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ru-RU" altLang="ru-RU" sz="20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Достоинства :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знаний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методичность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активизировать учащихся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использовать различные методы, формы и средства обучения</a:t>
            </a:r>
          </a:p>
          <a:p>
            <a:pPr>
              <a:buFont typeface="Wingdings" pitchFamily="2" charset="2"/>
              <a:buNone/>
            </a:pPr>
            <a:r>
              <a:rPr lang="ru-RU" altLang="ru-RU" sz="20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: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Ваше настроение зависит от ситуации на уроке, от подготовленности отдельных учащихся на уроке,  и их дисциплина</a:t>
            </a:r>
          </a:p>
          <a:p>
            <a:pPr>
              <a:buFont typeface="Wingdings" pitchFamily="2" charset="2"/>
              <a:buNone/>
            </a:pPr>
            <a:r>
              <a:rPr lang="ru-RU" altLang="ru-RU" sz="20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: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Прочные знания сочетаются с высокой активностью и сформированными навыками </a:t>
            </a:r>
            <a:r>
              <a:rPr lang="ru-RU" alt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учения</a:t>
            </a:r>
            <a:endParaRPr lang="ru-RU" altLang="ru-RU" sz="2000" u="sng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altLang="ru-RU" sz="20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: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Набраться терпения и если необходимо несколько раз объяснить материал, который учащимися не понят, варьируя при этом приёмы объяснения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07504" y="116632"/>
            <a:ext cx="7344816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Эмоционально-методический стиль деятельности педагога</a:t>
            </a: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rgbClr val="FF0000"/>
              </a:solidFill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24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189856" y="1124744"/>
            <a:ext cx="8464550" cy="5112568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ru-RU" sz="18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Достоинства: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знаний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методическая культура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Требовательность к себе и учащимся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Внимательное отношение к уровню знаний учащихся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Объективная самооценка, сдержанность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ru-RU" sz="18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варьирование форм и методов обучения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высокий темп урока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времени тратиться на опрос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ru-RU" sz="18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учащихся интерес к изучаемому предмету сочетается с прочными знаниями и сформированными навыками учения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None/>
              <a:defRPr/>
            </a:pPr>
            <a:r>
              <a:rPr lang="ru-RU" sz="18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Рекомендации: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Разнообразить методы и формы обучения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Увеличит темп урока</a:t>
            </a:r>
          </a:p>
          <a:p>
            <a:pPr marL="274320" indent="-274320" fontAlgn="auto">
              <a:spcAft>
                <a:spcPts val="0"/>
              </a:spcAft>
              <a:buClr>
                <a:schemeClr val="bg1"/>
              </a:buClr>
              <a:buFont typeface="Wingdings" pitchFamily="2" charset="2"/>
              <a:buChar char="Ø"/>
              <a:defRPr/>
            </a:pPr>
            <a:endParaRPr lang="ru-RU" sz="1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9856" y="260648"/>
            <a:ext cx="7056784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 –импровизационный стиль деятельности педагога</a:t>
            </a: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0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340768"/>
            <a:ext cx="8540750" cy="5181600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Autofit/>
          </a:bodyPr>
          <a:lstStyle/>
          <a:p>
            <a:pPr>
              <a:buFont typeface="Wingdings" pitchFamily="2" charset="2"/>
              <a:buNone/>
            </a:pPr>
            <a:r>
              <a:rPr lang="ru-RU" altLang="ru-RU" sz="1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Достоинства: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методическая культура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Внимательное отношение к уровню знаний всех </a:t>
            </a:r>
            <a:r>
              <a:rPr lang="ru-RU" alt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  <a:endParaRPr lang="ru-RU" altLang="ru-RU" sz="18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altLang="ru-RU" sz="1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Недостатки: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Неумение постоянно поддерживать интерес учащихся к своему предмету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Предпочтение репродуктивной деятельности учащихся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Однообразие методов и форм </a:t>
            </a:r>
            <a:r>
              <a:rPr lang="ru-RU" alt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altLang="ru-RU" sz="18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altLang="ru-RU" sz="1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Сформированные навыки учения и прочные знания учащихся сочетаются с отсутствием интереса к изучаемому </a:t>
            </a:r>
            <a:r>
              <a:rPr lang="ru-RU" alt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</a:t>
            </a:r>
            <a:endParaRPr lang="ru-RU" altLang="ru-RU" sz="18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altLang="ru-RU" sz="1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Рекомендации: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Активнее использовать приём поощрения учащихся за удачный ответ и поиск решений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Помнить о том, что от эмоционального состояния Ваших учеников зависит  и результативность Вашей системы</a:t>
            </a:r>
          </a:p>
          <a:p>
            <a:pPr>
              <a:buFont typeface="Wingdings" pitchFamily="2" charset="2"/>
              <a:buNone/>
            </a:pPr>
            <a:endParaRPr lang="ru-RU" alt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alt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7504" y="116632"/>
            <a:ext cx="7344816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Рассуждающее - методический стиль деятельности педагога</a:t>
            </a: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24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138154" y="1268760"/>
            <a:ext cx="6810110" cy="5257800"/>
          </a:xfrm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pPr marL="0" indent="384048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Ш"/>
            </a:pP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Целенаправленное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комплекса </a:t>
            </a: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внешних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условий, способствующих удовлетворению радости</a:t>
            </a: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спектру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положительных эмоций</a:t>
            </a: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участников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процесса.</a:t>
            </a:r>
          </a:p>
          <a:p>
            <a:pPr marL="0" indent="384048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Ш"/>
            </a:pP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учащихся 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принципах </a:t>
            </a: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диалога, </a:t>
            </a:r>
            <a:r>
              <a:rPr lang="ru-RU" alt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мыследеятельности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смыслотворчества</a:t>
            </a: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None/>
            </a:pPr>
            <a:endParaRPr lang="ru-RU" altLang="ru-RU" sz="28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8154" y="188640"/>
            <a:ext cx="5369950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успеха</a:t>
            </a:r>
            <a:r>
              <a:rPr lang="ru-RU" altLang="ru-RU" sz="3200" b="1" dirty="0">
                <a:solidFill>
                  <a:schemeClr val="bg1"/>
                </a:solidFill>
              </a:rPr>
              <a:t/>
            </a:r>
            <a:br>
              <a:rPr lang="ru-RU" altLang="ru-RU" sz="3200" b="1" dirty="0">
                <a:solidFill>
                  <a:schemeClr val="bg1"/>
                </a:solidFill>
              </a:rPr>
            </a:br>
            <a:endParaRPr lang="ru-RU" altLang="ru-RU" sz="32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rgbClr val="FF0000"/>
              </a:solidFill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92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528" y="1844824"/>
            <a:ext cx="8064896" cy="3733800"/>
          </a:xfrm>
          <a:ln w="28575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normAutofit fontScale="92500"/>
          </a:bodyPr>
          <a:lstStyle/>
          <a:p>
            <a:pPr marL="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Ш"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 состояние </a:t>
            </a:r>
            <a:r>
              <a:rPr lang="ru-RU" alt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человека, возникающее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alt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ситуации успеха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переживание радости </a:t>
            </a:r>
            <a:r>
              <a:rPr lang="ru-RU" alt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того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результат, к </a:t>
            </a:r>
            <a:r>
              <a:rPr lang="ru-RU" alt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которому стремились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либо </a:t>
            </a:r>
            <a:r>
              <a:rPr lang="ru-RU" alt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превзошел ожидания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либо совпал с ними.</a:t>
            </a:r>
          </a:p>
          <a:p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39552" y="260648"/>
            <a:ext cx="3240360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>
                <a:solidFill>
                  <a:schemeClr val="bg1"/>
                </a:solidFill>
              </a:rPr>
              <a:t/>
            </a:r>
            <a:br>
              <a:rPr lang="ru-RU" altLang="ru-RU" sz="3200" b="1" dirty="0">
                <a:solidFill>
                  <a:schemeClr val="bg1"/>
                </a:solidFill>
              </a:rPr>
            </a:br>
            <a:endParaRPr lang="ru-RU" altLang="ru-RU" sz="32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rgbClr val="FF0000"/>
              </a:solidFill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0" y="260648"/>
            <a:ext cx="2541587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80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536" y="1916832"/>
            <a:ext cx="8229600" cy="3010272"/>
          </a:xfrm>
          <a:ln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имеющий успех, 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удачливый,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достигающий желаемого результата</a:t>
            </a:r>
            <a:r>
              <a:rPr lang="ru-RU" altLang="ru-RU" b="1" dirty="0">
                <a:solidFill>
                  <a:schemeClr val="bg1"/>
                </a:solidFill>
              </a:rPr>
              <a:t>.</a:t>
            </a:r>
          </a:p>
          <a:p>
            <a:pPr>
              <a:buFont typeface="Wingdings" pitchFamily="2" charset="2"/>
              <a:buChar char="Ш"/>
            </a:pP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5536" y="404664"/>
            <a:ext cx="5688632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>
                <a:solidFill>
                  <a:schemeClr val="bg1"/>
                </a:solidFill>
              </a:rPr>
              <a:t/>
            </a:r>
            <a:br>
              <a:rPr lang="ru-RU" altLang="ru-RU" sz="3200" b="1" dirty="0">
                <a:solidFill>
                  <a:schemeClr val="bg1"/>
                </a:solidFill>
              </a:rPr>
            </a:br>
            <a:endParaRPr lang="ru-RU" altLang="ru-RU" sz="32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rgbClr val="FF0000"/>
              </a:solidFill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5112568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74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18402" y="2060848"/>
            <a:ext cx="8229600" cy="2057400"/>
          </a:xfrm>
          <a:ln>
            <a:solidFill>
              <a:schemeClr val="tx2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Ш"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способность достичь успеха,</a:t>
            </a:r>
          </a:p>
          <a:p>
            <a:pPr>
              <a:lnSpc>
                <a:spcPct val="150000"/>
              </a:lnSpc>
              <a:buFont typeface="Wingdings" pitchFamily="2" charset="2"/>
              <a:buChar char="Ш"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желаемого результата</a:t>
            </a:r>
          </a:p>
          <a:p>
            <a:pPr>
              <a:lnSpc>
                <a:spcPct val="150000"/>
              </a:lnSpc>
              <a:buFont typeface="Wingdings" pitchFamily="2" charset="2"/>
              <a:buChar char="Ш"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какой-либо деятельности</a:t>
            </a:r>
          </a:p>
          <a:p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332656"/>
            <a:ext cx="4536504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7325"/>
            <a:ext cx="3949634" cy="1109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514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ru-RU" altLang="ru-RU" sz="3200" b="1"/>
              <a:t>Педагогические приёмы создания ситуаций успеха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692696"/>
            <a:ext cx="7467600" cy="5433467"/>
          </a:xfrm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pPr marL="36576" indent="0">
              <a:lnSpc>
                <a:spcPct val="150000"/>
              </a:lnSpc>
              <a:buNone/>
            </a:pPr>
            <a:r>
              <a:rPr lang="ru-RU" altLang="ru-RU" sz="2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Ушинский </a:t>
            </a:r>
            <a:r>
              <a:rPr lang="ru-RU" alt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считал, что  только успех поддерживает интерес ученика к учению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ru-RU" alt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indent="0">
              <a:lnSpc>
                <a:spcPct val="150000"/>
              </a:lnSpc>
              <a:buNone/>
            </a:pPr>
            <a:r>
              <a:rPr lang="ru-RU" altLang="ru-RU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Сухомлинский</a:t>
            </a:r>
            <a:r>
              <a:rPr lang="ru-RU" alt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утверждал, что методы, используемые в учебной деятельности, должны вызвать интерес у ребёнка к познанию, а учебные заведения стать школой радости.</a:t>
            </a:r>
          </a:p>
        </p:txBody>
      </p:sp>
    </p:spTree>
    <p:extLst>
      <p:ext uri="{BB962C8B-B14F-4D97-AF65-F5344CB8AC3E}">
        <p14:creationId xmlns:p14="http://schemas.microsoft.com/office/powerpoint/2010/main" val="2497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61764" y="1844824"/>
            <a:ext cx="8298668" cy="30963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150000"/>
              </a:lnSpc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sz="2800" b="1" i="1" dirty="0" smtClean="0">
                <a:solidFill>
                  <a:schemeClr val="bg1"/>
                </a:solidFill>
              </a:rPr>
              <a:t>«</a:t>
            </a:r>
            <a:r>
              <a:rPr lang="ru-RU" sz="2800" b="1" i="1" dirty="0">
                <a:solidFill>
                  <a:schemeClr val="bg1"/>
                </a:solidFill>
              </a:rPr>
              <a:t>Дисциплина - это не синоним послушания, </a:t>
            </a:r>
            <a:r>
              <a:rPr lang="ru-RU" sz="2800" b="1" i="1" dirty="0" smtClean="0">
                <a:solidFill>
                  <a:schemeClr val="bg1"/>
                </a:solidFill>
              </a:rPr>
              <a:t>а </a:t>
            </a:r>
            <a:r>
              <a:rPr lang="ru-RU" sz="2800" b="1" i="1" dirty="0">
                <a:solidFill>
                  <a:schemeClr val="bg1"/>
                </a:solidFill>
              </a:rPr>
              <a:t>фактор договоренностей и взаимной ответственности</a:t>
            </a:r>
            <a:r>
              <a:rPr lang="ru-RU" sz="2800" b="1" i="1" dirty="0" smtClean="0">
                <a:solidFill>
                  <a:schemeClr val="bg1"/>
                </a:solidFill>
              </a:rPr>
              <a:t>»</a:t>
            </a: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310313"/>
            <a:ext cx="1133475" cy="431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93" name="Rectangle 9"/>
          <p:cNvSpPr>
            <a:spLocks noChangeArrowheads="1"/>
          </p:cNvSpPr>
          <p:nvPr/>
        </p:nvSpPr>
        <p:spPr bwMode="auto">
          <a:xfrm>
            <a:off x="1828800" y="5410200"/>
            <a:ext cx="5715000" cy="609600"/>
          </a:xfrm>
          <a:prstGeom prst="rect">
            <a:avLst/>
          </a:prstGeom>
          <a:solidFill>
            <a:srgbClr val="0099FF"/>
          </a:solidFill>
          <a:ln w="38100">
            <a:solidFill>
              <a:srgbClr val="0033CC"/>
            </a:solidFill>
            <a:miter lim="800000"/>
            <a:headEnd/>
            <a:tailEnd/>
          </a:ln>
          <a:effectLst>
            <a:outerShdw dist="107763" dir="13500000" sx="125000" sy="125000" algn="b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alt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Ситуация успеха</a:t>
            </a:r>
          </a:p>
        </p:txBody>
      </p:sp>
      <p:sp>
        <p:nvSpPr>
          <p:cNvPr id="169994" name="AutoShape 10"/>
          <p:cNvSpPr>
            <a:spLocks noChangeArrowheads="1"/>
          </p:cNvSpPr>
          <p:nvPr/>
        </p:nvSpPr>
        <p:spPr bwMode="auto">
          <a:xfrm>
            <a:off x="4419600" y="4648200"/>
            <a:ext cx="228600" cy="609600"/>
          </a:xfrm>
          <a:prstGeom prst="upArrow">
            <a:avLst>
              <a:gd name="adj1" fmla="val 50000"/>
              <a:gd name="adj2" fmla="val 66667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9996" name="Rectangle 12"/>
          <p:cNvSpPr>
            <a:spLocks noChangeArrowheads="1"/>
          </p:cNvSpPr>
          <p:nvPr/>
        </p:nvSpPr>
        <p:spPr bwMode="auto">
          <a:xfrm>
            <a:off x="1752600" y="3733800"/>
            <a:ext cx="5791200" cy="609600"/>
          </a:xfrm>
          <a:prstGeom prst="rect">
            <a:avLst/>
          </a:prstGeom>
          <a:solidFill>
            <a:srgbClr val="0099FF"/>
          </a:solidFill>
          <a:ln w="28575">
            <a:solidFill>
              <a:srgbClr val="0033CC"/>
            </a:solidFill>
            <a:miter lim="800000"/>
            <a:headEnd/>
            <a:tailEnd/>
          </a:ln>
          <a:effectLst>
            <a:outerShdw dist="107763" dir="13500000" sx="125000" sy="125000" algn="b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endParaRPr lang="ru-RU" altLang="ru-RU" sz="3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alt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Успех</a:t>
            </a:r>
          </a:p>
          <a:p>
            <a:pPr algn="ctr"/>
            <a:endParaRPr lang="ru-RU" altLang="ru-RU" sz="2800"/>
          </a:p>
        </p:txBody>
      </p:sp>
      <p:sp>
        <p:nvSpPr>
          <p:cNvPr id="169997" name="Rectangle 13"/>
          <p:cNvSpPr>
            <a:spLocks noChangeArrowheads="1"/>
          </p:cNvSpPr>
          <p:nvPr/>
        </p:nvSpPr>
        <p:spPr bwMode="auto">
          <a:xfrm>
            <a:off x="1752600" y="2438400"/>
            <a:ext cx="5791200" cy="533400"/>
          </a:xfrm>
          <a:prstGeom prst="rect">
            <a:avLst/>
          </a:prstGeom>
          <a:solidFill>
            <a:srgbClr val="0099FF"/>
          </a:solidFill>
          <a:ln w="28575">
            <a:solidFill>
              <a:srgbClr val="0033CC"/>
            </a:solidFill>
            <a:miter lim="800000"/>
            <a:headEnd/>
            <a:tailEnd/>
          </a:ln>
          <a:effectLst>
            <a:outerShdw dist="107763" dir="13500000" sx="125000" sy="125000" algn="b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alt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Успешность</a:t>
            </a:r>
          </a:p>
        </p:txBody>
      </p:sp>
      <p:sp>
        <p:nvSpPr>
          <p:cNvPr id="169998" name="AutoShape 14"/>
          <p:cNvSpPr>
            <a:spLocks noChangeArrowheads="1"/>
          </p:cNvSpPr>
          <p:nvPr/>
        </p:nvSpPr>
        <p:spPr bwMode="auto">
          <a:xfrm>
            <a:off x="4419600" y="3048000"/>
            <a:ext cx="228600" cy="609600"/>
          </a:xfrm>
          <a:prstGeom prst="upArrow">
            <a:avLst>
              <a:gd name="adj1" fmla="val 50000"/>
              <a:gd name="adj2" fmla="val 66667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9999" name="AutoShape 15"/>
          <p:cNvSpPr>
            <a:spLocks noChangeArrowheads="1"/>
          </p:cNvSpPr>
          <p:nvPr/>
        </p:nvSpPr>
        <p:spPr bwMode="auto">
          <a:xfrm>
            <a:off x="4419600" y="1676400"/>
            <a:ext cx="228600" cy="609600"/>
          </a:xfrm>
          <a:prstGeom prst="upArrow">
            <a:avLst>
              <a:gd name="adj1" fmla="val 50000"/>
              <a:gd name="adj2" fmla="val 66667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0000" name="Rectangle 16"/>
          <p:cNvSpPr>
            <a:spLocks noChangeArrowheads="1"/>
          </p:cNvSpPr>
          <p:nvPr/>
        </p:nvSpPr>
        <p:spPr bwMode="auto">
          <a:xfrm>
            <a:off x="1828800" y="914400"/>
            <a:ext cx="5867400" cy="533400"/>
          </a:xfrm>
          <a:prstGeom prst="rect">
            <a:avLst/>
          </a:prstGeom>
          <a:solidFill>
            <a:srgbClr val="0099FF"/>
          </a:solidFill>
          <a:ln w="28575">
            <a:solidFill>
              <a:srgbClr val="0033CC"/>
            </a:solidFill>
            <a:miter lim="800000"/>
            <a:headEnd/>
            <a:tailEnd/>
          </a:ln>
          <a:effectLst>
            <a:outerShdw dist="107763" dir="13500000" sx="125000" sy="125000" algn="b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alt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Успешная личность</a:t>
            </a:r>
          </a:p>
        </p:txBody>
      </p:sp>
    </p:spTree>
    <p:extLst>
      <p:ext uri="{BB962C8B-B14F-4D97-AF65-F5344CB8AC3E}">
        <p14:creationId xmlns:p14="http://schemas.microsoft.com/office/powerpoint/2010/main" val="2800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057400" y="1752600"/>
            <a:ext cx="6781800" cy="46482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 похвалят родители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…Я хорошо знаю материал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…Учительница будет рада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…У меня поднимается настроение и появляется желание делать уроки и ходить в школу</a:t>
            </a:r>
          </a:p>
        </p:txBody>
      </p:sp>
      <p:pic>
        <p:nvPicPr>
          <p:cNvPr id="70661" name="Picture 5" descr="MCj039746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0"/>
            <a:ext cx="2303463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332656"/>
            <a:ext cx="7992888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я получаю хорошую оценку – это значит, что…</a:t>
            </a:r>
            <a:b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92576" y="1916832"/>
            <a:ext cx="7239000" cy="4114800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испортится настроение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Меня накажут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…Учительница будет недовольна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Я расстроюсь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…Я буду считаться плохим учеником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У меня пропадёт интерес к учёбе</a:t>
            </a:r>
          </a:p>
        </p:txBody>
      </p:sp>
      <p:pic>
        <p:nvPicPr>
          <p:cNvPr id="71685" name="Picture 5" descr="MCj0396684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5" y="1219200"/>
            <a:ext cx="2206625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332656"/>
            <a:ext cx="6865850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я получаю </a:t>
            </a: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плохую 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оценку – это значит, что…</a:t>
            </a:r>
            <a:endParaRPr lang="ru-RU" sz="3200" dirty="0"/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92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916832"/>
            <a:ext cx="6408712" cy="4209331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 хвалят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Ставят хорошие оценки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…Вызывают меня к доске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Мне помогают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…Доброжелательны ко мне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Меня понимают и поддерживают</a:t>
            </a:r>
          </a:p>
        </p:txBody>
      </p:sp>
      <p:pic>
        <p:nvPicPr>
          <p:cNvPr id="72708" name="Picture 4" descr="MCj0397528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988" y="1752600"/>
            <a:ext cx="3040062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1520" y="332656"/>
            <a:ext cx="7137499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чувствую себя уверенно, когда в школе…</a:t>
            </a:r>
            <a:b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97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3568" y="1268760"/>
            <a:ext cx="7045014" cy="5472608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Похвала</a:t>
            </a:r>
          </a:p>
          <a:p>
            <a:pPr marL="609600" indent="-609600"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Доверие</a:t>
            </a:r>
          </a:p>
          <a:p>
            <a:pPr marL="609600" indent="-609600"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</a:t>
            </a:r>
          </a:p>
          <a:p>
            <a:pPr marL="609600" indent="-609600"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Удивление</a:t>
            </a:r>
          </a:p>
          <a:p>
            <a:pPr marL="609600" indent="-609600"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Поощрение</a:t>
            </a:r>
            <a:endParaRPr lang="ru-RU" alt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</a:t>
            </a:r>
          </a:p>
          <a:p>
            <a:pPr marL="609600" indent="-609600">
              <a:lnSpc>
                <a:spcPct val="17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</a:t>
            </a:r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имени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7897" y="188640"/>
            <a:ext cx="5394221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Банк 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ситуаций успеха</a:t>
            </a:r>
            <a:b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34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83568" y="2204864"/>
            <a:ext cx="7169224" cy="3993307"/>
          </a:xfrm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Похвала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Анонсирование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Эврика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поглаживание</a:t>
            </a:r>
          </a:p>
          <a:p>
            <a:pPr>
              <a:buFont typeface="Wingdings" pitchFamily="2" charset="2"/>
              <a:buChar char="ü"/>
            </a:pP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7556" y="692696"/>
            <a:ext cx="741044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Приёмы создания ситуаций успеха</a:t>
            </a:r>
            <a:endParaRPr lang="ru-RU" altLang="ru-RU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98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27050" y="1484784"/>
            <a:ext cx="8616950" cy="4776192"/>
          </a:xfrm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>
            <a:normAutofit/>
          </a:bodyPr>
          <a:lstStyle/>
          <a:p>
            <a:pPr marL="609600" indent="-609600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Снятие страха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Авансирование успешного результата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Скрытое инструктирование ребёнка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Внесение мотива (обозначить практическую значимость)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Персональная исключительность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None/>
            </a:pPr>
            <a:r>
              <a:rPr lang="ru-RU" alt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Мобилизация активности, или педагогическое внушение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ru-RU" altLang="ru-RU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1520" y="260648"/>
            <a:ext cx="7344816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ситуации успеха</a:t>
            </a:r>
            <a:endParaRPr lang="ru-RU" altLang="ru-RU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sz="32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5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492896"/>
            <a:ext cx="7959360" cy="230124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Спасибо за внимание!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pic>
        <p:nvPicPr>
          <p:cNvPr id="1026" name="Picture 2" descr="C:\Users\User301-4\Desktop\Новая папка\слайд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69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23528" y="620688"/>
            <a:ext cx="7992888" cy="187220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3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Дисциплина </a:t>
            </a:r>
            <a:r>
              <a:rPr lang="ru-RU" altLang="ru-RU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3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обязательное для всех членов какого-нибудь коллектива подчинение установленному порядку, правилам</a:t>
            </a:r>
            <a:r>
              <a:rPr lang="ru-RU" altLang="ru-RU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altLang="ru-R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3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23528" y="3284984"/>
            <a:ext cx="7992888" cy="26642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«Дисциплина </a:t>
            </a:r>
            <a:r>
              <a:rPr lang="ru-RU" altLang="ru-RU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altLang="ru-RU" sz="3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определенный порядок поведения людей, отвечающий сложившимся в обществе нормам права и морали или требованиям какой-либо организации» </a:t>
            </a:r>
            <a:endParaRPr lang="ru-RU" altLang="ru-RU" sz="3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4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98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131840" y="1268760"/>
            <a:ext cx="22860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marL="341313" indent="-338138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81038" algn="l"/>
                <a:tab pos="1595438" algn="l"/>
                <a:tab pos="2509838" algn="l"/>
                <a:tab pos="3424238" algn="l"/>
                <a:tab pos="4338638" algn="l"/>
                <a:tab pos="5253038" algn="l"/>
                <a:tab pos="6167438" algn="l"/>
                <a:tab pos="7081838" algn="l"/>
                <a:tab pos="7996238" algn="l"/>
                <a:tab pos="8910638" algn="l"/>
                <a:tab pos="9825038" algn="l"/>
                <a:tab pos="10739438" algn="l"/>
              </a:tabLst>
            </a:pPr>
            <a:r>
              <a:rPr lang="ru-RU" alt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Попустительский</a:t>
            </a: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228184" y="1268760"/>
            <a:ext cx="18288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marL="341313" indent="-338138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81038" algn="l"/>
                <a:tab pos="1595438" algn="l"/>
                <a:tab pos="2509838" algn="l"/>
                <a:tab pos="3424238" algn="l"/>
                <a:tab pos="4338638" algn="l"/>
                <a:tab pos="5253038" algn="l"/>
                <a:tab pos="6167438" algn="l"/>
                <a:tab pos="7081838" algn="l"/>
                <a:tab pos="7996238" algn="l"/>
                <a:tab pos="8910638" algn="l"/>
                <a:tab pos="9825038" algn="l"/>
                <a:tab pos="10739438" algn="l"/>
              </a:tabLst>
            </a:pPr>
            <a:r>
              <a:rPr lang="ru-RU" alt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Партнерский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 t="13240"/>
          <a:stretch>
            <a:fillRect/>
          </a:stretch>
        </p:blipFill>
        <p:spPr bwMode="auto">
          <a:xfrm>
            <a:off x="609600" y="1846263"/>
            <a:ext cx="1658938" cy="2159000"/>
          </a:xfrm>
          <a:prstGeom prst="rect">
            <a:avLst/>
          </a:prstGeom>
          <a:solidFill>
            <a:srgbClr val="CCFFFF"/>
          </a:solidFill>
          <a:ln w="9360">
            <a:noFill/>
            <a:round/>
            <a:headEnd/>
            <a:tailEnd/>
          </a:ln>
          <a:effectLst/>
        </p:spPr>
      </p:pic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6629400" y="1676400"/>
            <a:ext cx="1733550" cy="2514600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3429000" y="1752600"/>
            <a:ext cx="2011363" cy="2362200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547688" y="4191000"/>
            <a:ext cx="2090935" cy="187961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90000" tIns="46800" rIns="90000" bIns="46800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Внешний контроль,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роль босса,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попечительство,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требования,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контроль, наказания.  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Часто употребляется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глагол "исправить",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меры решительные.</a:t>
            </a:r>
            <a:r>
              <a:rPr lang="ru-RU" altLang="ru-RU" dirty="0">
                <a:solidFill>
                  <a:srgbClr val="000000"/>
                </a:solidFill>
                <a:latin typeface="Franklin Gothic Book" charset="0"/>
              </a:rPr>
              <a:t> 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467544" y="1268760"/>
            <a:ext cx="2286000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marL="341313" indent="-338138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681038" algn="l"/>
                <a:tab pos="1595438" algn="l"/>
                <a:tab pos="2509838" algn="l"/>
                <a:tab pos="3424238" algn="l"/>
                <a:tab pos="4338638" algn="l"/>
                <a:tab pos="5253038" algn="l"/>
                <a:tab pos="6167438" algn="l"/>
                <a:tab pos="7081838" algn="l"/>
                <a:tab pos="7996238" algn="l"/>
                <a:tab pos="8910638" algn="l"/>
                <a:tab pos="9825038" algn="l"/>
                <a:tab pos="10739438" algn="l"/>
              </a:tabLst>
            </a:pPr>
            <a:r>
              <a:rPr lang="ru-RU" alt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Самодержавный</a:t>
            </a: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2810461" y="4210050"/>
            <a:ext cx="2973804" cy="18180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90000" tIns="46800" rIns="90000" bIns="46800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Предоставить время,  опереться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на внутренние силы ребенка,  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не обращать внимание, 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потерпеть, списать на возраст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и личные особенности.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Роль наблюдателя и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консультанта.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Развитие навыков общения. </a:t>
            </a: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5868144" y="4221088"/>
            <a:ext cx="3048000" cy="20950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Поведение – результат действия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внутренних и  внешних сил.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Учитель  - кооперативный лидер, 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предоставляет варианты выбора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и помогает </a:t>
            </a:r>
            <a:r>
              <a:rPr lang="ru-RU" alt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выбрать</a:t>
            </a: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 лучший. 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Формирование положительных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взаимоотношений, собственного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dirty="0">
                <a:solidFill>
                  <a:srgbClr val="000000"/>
                </a:solidFill>
                <a:latin typeface="Franklin Gothic Book" charset="0"/>
              </a:rPr>
              <a:t>достоинства с помощью методов поддержки.</a:t>
            </a:r>
            <a:r>
              <a:rPr lang="ru-RU" altLang="ru-RU" dirty="0">
                <a:solidFill>
                  <a:srgbClr val="000000"/>
                </a:solidFill>
                <a:latin typeface="Franklin Gothic Book" charset="0"/>
              </a:rPr>
              <a:t> </a:t>
            </a:r>
          </a:p>
        </p:txBody>
      </p:sp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51200" y="1846263"/>
            <a:ext cx="1968500" cy="21590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7913" y="1844675"/>
            <a:ext cx="2159000" cy="21590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17421" name="Rectangle 12"/>
          <p:cNvSpPr>
            <a:spLocks noGrp="1" noChangeArrowheads="1"/>
          </p:cNvSpPr>
          <p:nvPr>
            <p:ph type="title"/>
          </p:nvPr>
        </p:nvSpPr>
        <p:spPr>
          <a:xfrm>
            <a:off x="323850" y="142875"/>
            <a:ext cx="7056462" cy="9144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Наши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реакции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проступки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зависят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нашей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философии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дисциплины</a:t>
            </a:r>
            <a:endParaRPr lang="en-GB" alt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640960" cy="7921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Стили</a:t>
            </a:r>
            <a:r>
              <a:rPr lang="en-GB" alt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поддержания</a:t>
            </a:r>
            <a:r>
              <a:rPr lang="en-GB" alt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дисциплины</a:t>
            </a:r>
            <a:r>
              <a:rPr lang="en-GB" alt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классе</a:t>
            </a:r>
            <a:endParaRPr lang="en-GB" alt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458" name="Group 2"/>
          <p:cNvGraphicFramePr>
            <a:graphicFrameLocks noGrp="1"/>
          </p:cNvGraphicFramePr>
          <p:nvPr/>
        </p:nvGraphicFramePr>
        <p:xfrm>
          <a:off x="251520" y="1052736"/>
          <a:ext cx="8712967" cy="5544617"/>
        </p:xfrm>
        <a:graphic>
          <a:graphicData uri="http://schemas.openxmlformats.org/drawingml/2006/table">
            <a:tbl>
              <a:tblPr/>
              <a:tblGrid>
                <a:gridCol w="2873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2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6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6311"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Властный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Hands-On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54000" marR="54000" marT="130449" marB="53994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Попустительский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Hands-Off</a:t>
                      </a:r>
                    </a:p>
                  </a:txBody>
                  <a:tcPr marL="90000" marR="90000" marT="123250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Сотрудничающий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Hands-Joined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marT="123250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1355"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marT="123250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marT="123250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marT="100825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504"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УЧИТЕЛЬ-ученик</a:t>
                      </a:r>
                    </a:p>
                  </a:txBody>
                  <a:tcPr marL="90000" marR="90000" marT="118463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учитель-УЧЕНИК</a:t>
                      </a:r>
                    </a:p>
                  </a:txBody>
                  <a:tcPr marL="90000" marR="90000" marT="118463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УЧИТЕЛЬ-УЧЕНИК</a:t>
                      </a:r>
                    </a:p>
                  </a:txBody>
                  <a:tcPr marL="90000" marR="90000" marT="118463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809"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Учитель Полностью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Отвечает </a:t>
                      </a:r>
                    </a:p>
                  </a:txBody>
                  <a:tcPr marL="90000" marR="90000" marT="118463" marB="4679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Никто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не Отвечает</a:t>
                      </a:r>
                    </a:p>
                  </a:txBody>
                  <a:tcPr marL="90000" marR="90000" marT="118463" marB="4679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Взаимная Ответственность</a:t>
                      </a:r>
                    </a:p>
                  </a:txBody>
                  <a:tcPr marL="90000" marR="90000" marT="118463" marB="4679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809"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Порядок.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Нет Свободы</a:t>
                      </a:r>
                    </a:p>
                  </a:txBody>
                  <a:tcPr marL="90000" marR="90000" marT="118463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Свобода.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Нет Порядка</a:t>
                      </a:r>
                    </a:p>
                  </a:txBody>
                  <a:tcPr marL="90000" marR="90000" marT="118463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Порядок и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Баланс Свободы</a:t>
                      </a:r>
                    </a:p>
                  </a:txBody>
                  <a:tcPr marL="90000" marR="90000" marT="118463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601"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Нет Выбора</a:t>
                      </a:r>
                    </a:p>
                  </a:txBody>
                  <a:tcPr marL="90000" marR="90000" marT="118463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Слишком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много Выбора</a:t>
                      </a:r>
                    </a:p>
                  </a:txBody>
                  <a:tcPr marL="90000" marR="90000" marT="118463" marB="4679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 Структурированный Выбор</a:t>
                      </a:r>
                    </a:p>
                  </a:txBody>
                  <a:tcPr marL="90000" marR="90000" marT="128901" marB="4679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2809"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Немного Уважения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для учеников</a:t>
                      </a:r>
                    </a:p>
                  </a:txBody>
                  <a:tcPr marL="90000" marR="90000" marT="118463" marB="4679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Немного Уважения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для Учителя</a:t>
                      </a:r>
                    </a:p>
                  </a:txBody>
                  <a:tcPr marL="90000" marR="90000" marT="118463" marB="4679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Взаимоуважение</a:t>
                      </a:r>
                    </a:p>
                  </a:txBody>
                  <a:tcPr marL="90000" marR="90000" marT="118463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419"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Повреждение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Самоуважения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Обоих</a:t>
                      </a:r>
                    </a:p>
                  </a:txBody>
                  <a:tcPr marL="90000" marR="90000" marT="118463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Разрушение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Самоуважения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Обоих</a:t>
                      </a:r>
                    </a:p>
                  </a:txBody>
                  <a:tcPr marL="90000" marR="90000" marT="118463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>
                      <a:lvl1pPr>
                        <a:spcAft>
                          <a:spcPts val="142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1pPr>
                      <a:lvl2pPr>
                        <a:spcAft>
                          <a:spcPts val="113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2pPr>
                      <a:lvl3pPr>
                        <a:spcAft>
                          <a:spcPts val="850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3pPr>
                      <a:lvl4pPr>
                        <a:spcAft>
                          <a:spcPts val="575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1600"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4pPr>
                      <a:lvl5pPr>
                        <a:spcAft>
                          <a:spcPts val="288"/>
                        </a:spcAft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5pPr>
                      <a:lvl6pPr marL="25146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6pPr>
                      <a:lvl7pPr marL="29718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7pPr>
                      <a:lvl8pPr marL="34290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8pPr>
                      <a:lvl9pPr marL="3886200" indent="-228600" defTabSz="449263" fontAlgn="base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4E3B30"/>
                          </a:solidFill>
                          <a:latin typeface="Franklin Gothic Book" panose="020B0503020102020204" pitchFamily="34" charset="0"/>
                          <a:cs typeface="Arial Unicode MS" panose="020B0604020202020204" pitchFamily="34" charset="-128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Повышение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Самоуважения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Microsoft YaHei" panose="020B0503020204020204" pitchFamily="34" charset="-122"/>
                        </a:rPr>
                        <a:t>Обоих</a:t>
                      </a:r>
                    </a:p>
                  </a:txBody>
                  <a:tcPr marL="90000" marR="90000" marT="118463" marB="46795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8460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2060575"/>
            <a:ext cx="1504950" cy="6715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</p:pic>
      <p:pic>
        <p:nvPicPr>
          <p:cNvPr id="18461" name="Picture 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3613" y="2060575"/>
            <a:ext cx="1504950" cy="6715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</p:pic>
      <p:pic>
        <p:nvPicPr>
          <p:cNvPr id="18462" name="Picture 2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57613" y="2060575"/>
            <a:ext cx="1504950" cy="6715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214312"/>
            <a:ext cx="7147520" cy="12704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СТРАТЕГИЯ СОТРУДНИЧЕСТВА  И ДИСЦИПЛИНЫ</a:t>
            </a: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позволяет</a:t>
            </a: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достичь</a:t>
            </a: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трех</a:t>
            </a: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вещей</a:t>
            </a: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323528" y="1700808"/>
            <a:ext cx="7704856" cy="38884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marL="342900" indent="-341313" algn="just" eaLnBrk="1" hangingPunct="1">
              <a:spcBef>
                <a:spcPts val="638"/>
              </a:spcBef>
              <a:spcAft>
                <a:spcPts val="900"/>
              </a:spcAft>
              <a:buClr>
                <a:srgbClr val="000099"/>
              </a:buClr>
              <a:buSzPct val="100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становится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приятным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местом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обучения</a:t>
            </a:r>
            <a:endParaRPr lang="en-GB" alt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1313" algn="just" eaLnBrk="1" hangingPunct="1">
              <a:spcBef>
                <a:spcPts val="638"/>
              </a:spcBef>
              <a:spcAft>
                <a:spcPts val="900"/>
              </a:spcAft>
              <a:buClr>
                <a:srgbClr val="000099"/>
              </a:buClr>
              <a:buSzPct val="100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Ученики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приобретают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увство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собственного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достоинства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предпосылку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ответственного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академической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успешности</a:t>
            </a:r>
            <a:endParaRPr lang="en-GB" alt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1313" algn="just" eaLnBrk="1" hangingPunct="1">
              <a:spcBef>
                <a:spcPts val="638"/>
              </a:spcBef>
              <a:spcAft>
                <a:spcPts val="900"/>
              </a:spcAft>
              <a:buClr>
                <a:srgbClr val="000099"/>
              </a:buClr>
              <a:buSzPct val="100000"/>
              <a:buFont typeface="Wingdings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показывает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работать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руку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учениками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коллегами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  <a:endParaRPr lang="en-GB" alt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1313" algn="just" eaLnBrk="1" hangingPunct="1">
              <a:spcBef>
                <a:spcPts val="638"/>
              </a:spcBef>
              <a:spcAft>
                <a:spcPts val="9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GB" altLang="ru-RU" sz="2400" dirty="0">
              <a:solidFill>
                <a:schemeClr val="bg1"/>
              </a:solidFill>
              <a:latin typeface="Franklin Gothic Book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/>
          </p:nvPr>
        </p:nvSpPr>
        <p:spPr>
          <a:xfrm>
            <a:off x="301625" y="142875"/>
            <a:ext cx="7006679" cy="9144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Качество</a:t>
            </a: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взаимодействия</a:t>
            </a:r>
            <a:r>
              <a:rPr lang="en-GB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GB" alt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Учитель-ученик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en-GB" alt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395288" y="1268760"/>
            <a:ext cx="8280400" cy="165541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 eaLnBrk="1" hangingPunct="1">
              <a:lnSpc>
                <a:spcPct val="50000"/>
              </a:lnSpc>
              <a:spcBef>
                <a:spcPts val="1263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Точно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определить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 eaLnBrk="1" hangingPunct="1">
              <a:lnSpc>
                <a:spcPct val="50000"/>
              </a:lnSpc>
              <a:spcBef>
                <a:spcPts val="1263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ожидают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ученики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 eaLnBrk="1" hangingPunct="1">
              <a:lnSpc>
                <a:spcPct val="50000"/>
              </a:lnSpc>
              <a:spcBef>
                <a:spcPts val="1263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ожидаем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них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750" y="3143250"/>
            <a:ext cx="4325938" cy="287813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Другая 42">
      <a:dk1>
        <a:sysClr val="windowText" lastClr="000000"/>
      </a:dk1>
      <a:lt1>
        <a:srgbClr val="FAD0AD"/>
      </a:lt1>
      <a:dk2>
        <a:srgbClr val="FAD0AD"/>
      </a:dk2>
      <a:lt2>
        <a:srgbClr val="FAD0AD"/>
      </a:lt2>
      <a:accent1>
        <a:srgbClr val="FAD0AD"/>
      </a:accent1>
      <a:accent2>
        <a:srgbClr val="FAD0AD"/>
      </a:accent2>
      <a:accent3>
        <a:srgbClr val="FAD0AD"/>
      </a:accent3>
      <a:accent4>
        <a:srgbClr val="FAD0AD"/>
      </a:accent4>
      <a:accent5>
        <a:srgbClr val="FAD0AD"/>
      </a:accent5>
      <a:accent6>
        <a:srgbClr val="FAD0AD"/>
      </a:accent6>
      <a:hlink>
        <a:srgbClr val="FAD0AD"/>
      </a:hlink>
      <a:folHlink>
        <a:srgbClr val="FAD0AD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</TotalTime>
  <Words>1620</Words>
  <Application>Microsoft Office PowerPoint</Application>
  <PresentationFormat>Экран (4:3)</PresentationFormat>
  <Paragraphs>339</Paragraphs>
  <Slides>37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7" baseType="lpstr">
      <vt:lpstr>Microsoft YaHei</vt:lpstr>
      <vt:lpstr>Arial</vt:lpstr>
      <vt:lpstr>Arial Unicode MS</vt:lpstr>
      <vt:lpstr>Calibri</vt:lpstr>
      <vt:lpstr>Courier New</vt:lpstr>
      <vt:lpstr>Franklin Gothic Book</vt:lpstr>
      <vt:lpstr>Times New Roman</vt:lpstr>
      <vt:lpstr>Wingdings</vt:lpstr>
      <vt:lpstr>Wingdings 2</vt:lpstr>
      <vt:lpstr>Техническая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реакции на проступки зависят от  нашей философии дисциплины</vt:lpstr>
      <vt:lpstr>Стили поддержания дисциплины в классе</vt:lpstr>
      <vt:lpstr>СТРАТЕГИЯ СОТРУДНИЧЕСТВА  И ДИСЦИПЛИНЫ  позволяет достичь трех вещей:</vt:lpstr>
      <vt:lpstr>Качество взаимодействия «Учитель-ученик»</vt:lpstr>
      <vt:lpstr> «Учитель –Ученик» –  Улица с двусторонним движением</vt:lpstr>
      <vt:lpstr>Проблемы дисциплины </vt:lpstr>
      <vt:lpstr>Педагогические факторы:  - организация урока; - стиль преподавания.   Психологические факторы: - личность учителя; - атмосфера в классе; - знание психологии детей. </vt:lpstr>
      <vt:lpstr>Качество взаимодействия  «Учитель-Ученик»:</vt:lpstr>
      <vt:lpstr>Базовые концепции:</vt:lpstr>
      <vt:lpstr>Факторы, влияющие на поведение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Педагогические приёмы создания ситуаций успеха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СОТРУДНИЧЕСТВА  И ДИСЦИПЛИНЫ</dc:title>
  <cp:lastModifiedBy>Учитель101</cp:lastModifiedBy>
  <cp:revision>84</cp:revision>
  <cp:lastPrinted>1601-01-01T00:00:00Z</cp:lastPrinted>
  <dcterms:created xsi:type="dcterms:W3CDTF">1601-01-01T00:00:00Z</dcterms:created>
  <dcterms:modified xsi:type="dcterms:W3CDTF">2020-09-28T09:26:11Z</dcterms:modified>
</cp:coreProperties>
</file>