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75" r:id="rId1"/>
  </p:sldMasterIdLst>
  <p:notesMasterIdLst>
    <p:notesMasterId r:id="rId27"/>
  </p:notesMasterIdLst>
  <p:sldIdLst>
    <p:sldId id="333" r:id="rId2"/>
    <p:sldId id="258" r:id="rId3"/>
    <p:sldId id="257" r:id="rId4"/>
    <p:sldId id="259" r:id="rId5"/>
    <p:sldId id="260" r:id="rId6"/>
    <p:sldId id="276" r:id="rId7"/>
    <p:sldId id="32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6" r:id="rId17"/>
    <p:sldId id="287" r:id="rId18"/>
    <p:sldId id="304" r:id="rId19"/>
    <p:sldId id="327" r:id="rId20"/>
    <p:sldId id="329" r:id="rId21"/>
    <p:sldId id="328" r:id="rId22"/>
    <p:sldId id="330" r:id="rId23"/>
    <p:sldId id="331" r:id="rId24"/>
    <p:sldId id="332" r:id="rId25"/>
    <p:sldId id="335" r:id="rId26"/>
  </p:sldIdLst>
  <p:sldSz cx="9144000" cy="6858000" type="screen4x3"/>
  <p:notesSz cx="6846888" cy="9197975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Microsoft YaHei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99FF"/>
    <a:srgbClr val="FF6699"/>
    <a:srgbClr val="2D13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84109" autoAdjust="0"/>
  </p:normalViewPr>
  <p:slideViewPr>
    <p:cSldViewPr>
      <p:cViewPr varScale="1">
        <p:scale>
          <a:sx n="73" d="100"/>
          <a:sy n="73" d="100"/>
        </p:scale>
        <p:origin x="1308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Microsoft YaHei" charset="-122"/>
              </a:defRPr>
            </a:lvl1pPr>
          </a:lstStyle>
          <a:p>
            <a:pPr>
              <a:defRPr/>
            </a:pPr>
            <a:fld id="{DC6A8A27-044B-4DCF-A670-E3B6BA9CC1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29552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0259BE8A-5BFD-4929-89CC-4114E3F482D8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2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53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33DE9D14-4EB4-4963-B6E1-B0E7E0B1CD46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12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737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37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30357255-5F76-4A36-ADD3-1B3FC949E984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13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74755" name="Text Box 1"/>
          <p:cNvSpPr txBox="1">
            <a:spLocks noChangeArrowheads="1"/>
          </p:cNvSpPr>
          <p:nvPr/>
        </p:nvSpPr>
        <p:spPr bwMode="auto">
          <a:xfrm>
            <a:off x="3886200" y="8763000"/>
            <a:ext cx="2970213" cy="4556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62B1D5FD-CA7C-4769-8F94-B1C6FEDCAED6}" type="slidenum">
              <a:rPr lang="ru-RU" altLang="ru-RU" sz="1400">
                <a:solidFill>
                  <a:srgbClr val="000000"/>
                </a:solidFill>
                <a:cs typeface="Arial Unicode MS" pitchFamily="34" charset="-128"/>
              </a:rPr>
              <a:pPr eaLnBrk="1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13</a:t>
            </a:fld>
            <a:endParaRPr lang="ru-RU" altLang="ru-RU" sz="140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92588"/>
          </a:xfrm>
          <a:noFill/>
        </p:spPr>
        <p:txBody>
          <a:bodyPr wrap="none" anchor="ctr"/>
          <a:lstStyle/>
          <a:p>
            <a:pPr marL="215900" indent="-214313"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altLang="ru-RU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ED336D00-EBD5-4B16-9443-694D8DA79C5E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14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757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57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BEC34EC4-3920-45C6-91B8-A02C15A07BF9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15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76803" name="Text Box 1"/>
          <p:cNvSpPr txBox="1">
            <a:spLocks noChangeArrowheads="1"/>
          </p:cNvSpPr>
          <p:nvPr/>
        </p:nvSpPr>
        <p:spPr bwMode="auto">
          <a:xfrm>
            <a:off x="3886200" y="8763000"/>
            <a:ext cx="2970213" cy="4556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B2086679-AF3F-4941-A644-FA1633FE7E4A}" type="slidenum">
              <a:rPr lang="ru-RU" altLang="ru-RU" sz="1400">
                <a:solidFill>
                  <a:srgbClr val="000000"/>
                </a:solidFill>
                <a:cs typeface="Arial Unicode MS" pitchFamily="34" charset="-128"/>
              </a:rPr>
              <a:pPr eaLnBrk="1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15</a:t>
            </a:fld>
            <a:endParaRPr lang="ru-RU" altLang="ru-RU" sz="140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92588"/>
          </a:xfrm>
          <a:noFill/>
        </p:spPr>
        <p:txBody>
          <a:bodyPr wrap="none" anchor="ctr"/>
          <a:lstStyle/>
          <a:p>
            <a:pPr marL="215900" indent="-214313"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altLang="ru-RU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3A7D2D8D-8CDA-47B0-9A4C-ECF5F6AE8228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16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77827" name="Text Box 1"/>
          <p:cNvSpPr txBox="1">
            <a:spLocks noChangeArrowheads="1"/>
          </p:cNvSpPr>
          <p:nvPr/>
        </p:nvSpPr>
        <p:spPr bwMode="auto">
          <a:xfrm>
            <a:off x="3886200" y="8763000"/>
            <a:ext cx="2970213" cy="4556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791CB951-ADCC-4749-A8CE-CA1A8DD931B2}" type="slidenum">
              <a:rPr lang="ru-RU" altLang="ru-RU" sz="1400">
                <a:solidFill>
                  <a:srgbClr val="000000"/>
                </a:solidFill>
                <a:cs typeface="Arial Unicode MS" pitchFamily="34" charset="-128"/>
              </a:rPr>
              <a:pPr eaLnBrk="1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16</a:t>
            </a:fld>
            <a:endParaRPr lang="ru-RU" altLang="ru-RU" sz="140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778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92588"/>
          </a:xfrm>
          <a:noFill/>
        </p:spPr>
        <p:txBody>
          <a:bodyPr wrap="none" anchor="ctr"/>
          <a:lstStyle/>
          <a:p>
            <a:pPr marL="215900" indent="-214313"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altLang="ru-RU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C4C7AB4E-7B32-4F3B-91C0-EDA9807BE448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17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78851" name="Text Box 1"/>
          <p:cNvSpPr txBox="1">
            <a:spLocks noChangeArrowheads="1"/>
          </p:cNvSpPr>
          <p:nvPr/>
        </p:nvSpPr>
        <p:spPr bwMode="auto">
          <a:xfrm>
            <a:off x="3886200" y="8763000"/>
            <a:ext cx="2970213" cy="4556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20D60098-DACF-42EF-B028-E429911C584E}" type="slidenum">
              <a:rPr lang="ru-RU" altLang="ru-RU" sz="1400">
                <a:solidFill>
                  <a:srgbClr val="000000"/>
                </a:solidFill>
                <a:cs typeface="Arial Unicode MS" pitchFamily="34" charset="-128"/>
              </a:rPr>
              <a:pPr eaLnBrk="1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17</a:t>
            </a:fld>
            <a:endParaRPr lang="ru-RU" altLang="ru-RU" sz="140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92588"/>
          </a:xfrm>
          <a:noFill/>
        </p:spPr>
        <p:txBody>
          <a:bodyPr wrap="none" anchor="ctr"/>
          <a:lstStyle/>
          <a:p>
            <a:pPr marL="215900" indent="-214313"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altLang="ru-RU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0BD32556-8E38-4A1A-BCE1-E8EFFDBBA5B4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3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56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6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F1B98C1E-35FC-4B02-B88A-55B2F1DB01C3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4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573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73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6BB9FF07-9287-4237-9F57-25F3671C53D6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5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58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83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45493DC3-B8B9-42FB-ADF2-34300547BF99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6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686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86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B786406D-F456-4980-9A9E-F89F2D4FE8CB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8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69635" name="Text Box 1"/>
          <p:cNvSpPr txBox="1">
            <a:spLocks noChangeArrowheads="1"/>
          </p:cNvSpPr>
          <p:nvPr/>
        </p:nvSpPr>
        <p:spPr bwMode="auto">
          <a:xfrm>
            <a:off x="3886200" y="8763000"/>
            <a:ext cx="2970213" cy="4556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071ED149-0479-4966-9C47-EEF068035AC2}" type="slidenum">
              <a:rPr lang="ru-RU" altLang="ru-RU" sz="1400">
                <a:solidFill>
                  <a:srgbClr val="000000"/>
                </a:solidFill>
                <a:cs typeface="Arial Unicode MS" pitchFamily="34" charset="-128"/>
              </a:rPr>
              <a:pPr eaLnBrk="1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8</a:t>
            </a:fld>
            <a:endParaRPr lang="ru-RU" altLang="ru-RU" sz="140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92588"/>
          </a:xfrm>
          <a:noFill/>
        </p:spPr>
        <p:txBody>
          <a:bodyPr wrap="none" anchor="ctr"/>
          <a:lstStyle/>
          <a:p>
            <a:pPr marL="215900" indent="-214313"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altLang="ru-RU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AE6281E2-9D22-46F2-8354-C7768415F6CE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9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70659" name="Text Box 1"/>
          <p:cNvSpPr txBox="1">
            <a:spLocks noChangeArrowheads="1"/>
          </p:cNvSpPr>
          <p:nvPr/>
        </p:nvSpPr>
        <p:spPr bwMode="auto">
          <a:xfrm>
            <a:off x="3886200" y="8763000"/>
            <a:ext cx="2970213" cy="4556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F2923E37-E5A7-4D51-ADBA-3E83DE15E551}" type="slidenum">
              <a:rPr lang="ru-RU" altLang="ru-RU" sz="1400">
                <a:solidFill>
                  <a:srgbClr val="000000"/>
                </a:solidFill>
                <a:cs typeface="Arial Unicode MS" pitchFamily="34" charset="-128"/>
              </a:rPr>
              <a:pPr eaLnBrk="1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9</a:t>
            </a:fld>
            <a:endParaRPr lang="ru-RU" altLang="ru-RU" sz="140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92588"/>
          </a:xfrm>
          <a:noFill/>
        </p:spPr>
        <p:txBody>
          <a:bodyPr wrap="none" anchor="ctr"/>
          <a:lstStyle/>
          <a:p>
            <a:pPr marL="215900" indent="-214313"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altLang="ru-RU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9DF93178-0C62-40F2-8DA7-D6AD993E07B3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10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71683" name="Text Box 1"/>
          <p:cNvSpPr txBox="1">
            <a:spLocks noChangeArrowheads="1"/>
          </p:cNvSpPr>
          <p:nvPr/>
        </p:nvSpPr>
        <p:spPr bwMode="auto">
          <a:xfrm>
            <a:off x="3886200" y="8763000"/>
            <a:ext cx="2970213" cy="45561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eaLnBrk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fld id="{5228E9BD-9295-4521-9617-D71D9258929E}" type="slidenum">
              <a:rPr lang="ru-RU" altLang="ru-RU" sz="1400">
                <a:solidFill>
                  <a:srgbClr val="000000"/>
                </a:solidFill>
                <a:cs typeface="Arial Unicode MS" pitchFamily="34" charset="-128"/>
              </a:rPr>
              <a:pPr eaLnBrk="1">
                <a:buClr>
                  <a:srgbClr val="000000"/>
                </a:buClr>
                <a:buSzPct val="100000"/>
                <a:buFont typeface="Times New Roman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</a:pPr>
              <a:t>10</a:t>
            </a:fld>
            <a:endParaRPr lang="ru-RU" altLang="ru-RU" sz="1400">
              <a:solidFill>
                <a:srgbClr val="000000"/>
              </a:solidFill>
              <a:cs typeface="Arial Unicode MS" pitchFamily="34" charset="-128"/>
            </a:endParaRPr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92588"/>
          </a:xfrm>
          <a:noFill/>
        </p:spPr>
        <p:txBody>
          <a:bodyPr wrap="none" anchor="ctr"/>
          <a:lstStyle/>
          <a:p>
            <a:pPr marL="215900" indent="-214313"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altLang="ru-RU" sz="2000" smtClean="0">
              <a:latin typeface="Arial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buFont typeface="Times New Roman" pitchFamily="18" charset="0"/>
              <a:buNone/>
            </a:pPr>
            <a:fld id="{918C8DF7-3D9C-4F34-BD09-3FECB6A047E3}" type="slidenum">
              <a:rPr lang="ru-RU" altLang="ru-RU">
                <a:latin typeface="Times New Roman" pitchFamily="18" charset="0"/>
                <a:ea typeface="Microsoft YaHei" pitchFamily="34" charset="-122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11</a:t>
            </a:fld>
            <a:endParaRPr lang="ru-RU" altLang="ru-RU">
              <a:latin typeface="Times New Roman" pitchFamily="18" charset="0"/>
              <a:ea typeface="Microsoft YaHei" pitchFamily="34" charset="-122"/>
              <a:cs typeface="Arial Unicode MS" pitchFamily="34" charset="-128"/>
            </a:endParaRPr>
          </a:p>
        </p:txBody>
      </p:sp>
      <p:sp>
        <p:nvSpPr>
          <p:cNvPr id="727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8500"/>
            <a:ext cx="4598988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27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4213" y="4368800"/>
            <a:ext cx="5476875" cy="4138613"/>
          </a:xfrm>
          <a:noFill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90B4A9-854D-4B11-8B8B-388E1FA253C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5FB26-EEB6-40B2-B3B1-1DDA82CDF3A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D26711-79F6-4511-AC2C-4A98AE05B0A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3700" cy="9128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865313" cy="44180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27313" y="1600200"/>
            <a:ext cx="1866900" cy="44180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www.страдис.рф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4632D-54B2-4B1C-A10B-C059E5C5E6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3700" cy="9128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1865313" cy="44180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7313" y="1600200"/>
            <a:ext cx="1866900" cy="44180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www.страдис.рф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C1DC6-00AB-4AF9-9C4D-A6D20B8701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3700" cy="9128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1865313" cy="44180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627313" y="1600200"/>
            <a:ext cx="1866900" cy="21320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2627313" y="3884613"/>
            <a:ext cx="1866900" cy="2133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www.страдис.рф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767C2-6282-4ED9-8C0D-DD69257675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49E06B-13BA-473E-B694-4164B050D50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7A190-D443-4F92-94C6-CA573F0CC90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6ADA06-FFA8-4D19-9A69-FECFD56B9A3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38BE72-B605-4B28-A83A-25A864D9221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9414498-C70A-41FB-930E-68EFDDD73D6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D191FC-8A87-4DE1-B9E9-1DC9E611467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>
              <a:defRPr/>
            </a:pPr>
            <a:fld id="{9E4AEFCE-0046-4B20-97EE-8BD5F6C31D8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E637BB6B-EE1B-48FB-8575-0D55C373DE88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C57D13-681A-4C56-8FDB-B394E6E0677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637BB6B-EE1B-48FB-8575-0D55C373DE88}" type="datetimeFigureOut">
              <a:rPr lang="en-US" smtClean="0"/>
              <a:pPr/>
              <a:t>9/28/2020</a:t>
            </a:fld>
            <a:endParaRPr lang="en-US" sz="100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02282DE6-1A8A-4CF6-A756-3803484AE68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9" r:id="rId12"/>
    <p:sldLayoutId id="2147483790" r:id="rId13"/>
    <p:sldLayoutId id="2147483791" r:id="rId14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0" name="WordArt 4"/>
          <p:cNvSpPr>
            <a:spLocks noChangeArrowheads="1" noChangeShapeType="1" noTextEdit="1"/>
          </p:cNvSpPr>
          <p:nvPr/>
        </p:nvSpPr>
        <p:spPr bwMode="auto">
          <a:xfrm>
            <a:off x="457200" y="838200"/>
            <a:ext cx="8153400" cy="1676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</a:bodyPr>
          <a:lstStyle/>
          <a:p>
            <a:pPr algn="ctr"/>
            <a:r>
              <a:rPr lang="ru-RU" sz="3600" i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89803" dir="13500000" algn="ctr" rotWithShape="0">
                    <a:srgbClr val="2F2F8D"/>
                  </a:outerShdw>
                </a:effectLst>
                <a:latin typeface="Arial"/>
                <a:cs typeface="Arial"/>
              </a:rPr>
              <a:t>Семинар-практикум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94018" y="2708920"/>
            <a:ext cx="8038422" cy="27363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/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Концепции детского поведения.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Когда дети поступают плохо, ошибочные цели поведения»</a:t>
            </a:r>
            <a:endParaRPr lang="ru-RU" alt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381772" y="293948"/>
            <a:ext cx="2304256" cy="5442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/>
            <a:endParaRPr lang="ru-RU" sz="3200" i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FFFFFF"/>
              </a:solidFill>
              <a:cs typeface="Arial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5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title"/>
          </p:nvPr>
        </p:nvSpPr>
        <p:spPr>
          <a:xfrm>
            <a:off x="700089" y="404813"/>
            <a:ext cx="5096048" cy="66675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tIns="46800" bIns="46800">
            <a:normAutofit/>
          </a:bodyPr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sz="32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выбор учеников влияют:</a:t>
            </a:r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457200" y="1736725"/>
            <a:ext cx="7643192" cy="44285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marL="339725" indent="-339725" algn="just" eaLnBrk="1" hangingPunct="1">
              <a:lnSpc>
                <a:spcPct val="80000"/>
              </a:lnSpc>
              <a:spcBef>
                <a:spcPts val="300"/>
              </a:spcBef>
              <a:spcAft>
                <a:spcPts val="813"/>
              </a:spcAft>
              <a:buClr>
                <a:srgbClr val="000000"/>
              </a:buClr>
              <a:buSzPct val="70000"/>
              <a:buFont typeface="Wingdings" pitchFamily="2" charset="2"/>
              <a:buChar char="§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Наша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убежденность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возможности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учеников</a:t>
            </a:r>
            <a:endParaRPr lang="en-GB" altLang="ru-RU" sz="2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 eaLnBrk="1" hangingPunct="1">
              <a:lnSpc>
                <a:spcPct val="80000"/>
              </a:lnSpc>
              <a:spcBef>
                <a:spcPts val="300"/>
              </a:spcBef>
              <a:spcAft>
                <a:spcPts val="813"/>
              </a:spcAft>
              <a:buClr>
                <a:srgbClr val="000000"/>
              </a:buClr>
              <a:buSzPct val="70000"/>
              <a:buFont typeface="Wingdings" pitchFamily="2" charset="2"/>
              <a:buChar char="§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Осознание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учениками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возможности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выбора</a:t>
            </a:r>
            <a:endParaRPr lang="en-GB" altLang="ru-RU" sz="2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 eaLnBrk="1" hangingPunct="1">
              <a:lnSpc>
                <a:spcPct val="80000"/>
              </a:lnSpc>
              <a:spcBef>
                <a:spcPts val="300"/>
              </a:spcBef>
              <a:spcAft>
                <a:spcPts val="813"/>
              </a:spcAft>
              <a:buClr>
                <a:srgbClr val="000000"/>
              </a:buClr>
              <a:buSzPct val="70000"/>
              <a:buFont typeface="Wingdings" pitchFamily="2" charset="2"/>
              <a:buChar char="§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Обучение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учеников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навыкам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принятия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решения</a:t>
            </a:r>
            <a:endParaRPr lang="en-GB" altLang="ru-RU" sz="2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 eaLnBrk="1" hangingPunct="1">
              <a:lnSpc>
                <a:spcPct val="80000"/>
              </a:lnSpc>
              <a:spcBef>
                <a:spcPts val="300"/>
              </a:spcBef>
              <a:spcAft>
                <a:spcPts val="813"/>
              </a:spcAft>
              <a:buClr>
                <a:srgbClr val="000000"/>
              </a:buClr>
              <a:buSzPct val="70000"/>
              <a:buFont typeface="Wingdings" pitchFamily="2" charset="2"/>
              <a:buChar char="§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Прекращение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подкрепления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ученических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проступков</a:t>
            </a:r>
            <a:endParaRPr lang="en-GB" altLang="ru-RU" sz="2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 eaLnBrk="1" hangingPunct="1">
              <a:lnSpc>
                <a:spcPct val="80000"/>
              </a:lnSpc>
              <a:spcBef>
                <a:spcPts val="300"/>
              </a:spcBef>
              <a:spcAft>
                <a:spcPts val="813"/>
              </a:spcAft>
              <a:buClr>
                <a:srgbClr val="000000"/>
              </a:buClr>
              <a:buSzPct val="70000"/>
              <a:buFont typeface="Wingdings" pitchFamily="2" charset="2"/>
              <a:buChar char="§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Подкрепление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ответственных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конструктивных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поступков</a:t>
            </a:r>
            <a:endParaRPr lang="en-GB" altLang="ru-RU" sz="2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 eaLnBrk="1" hangingPunct="1">
              <a:lnSpc>
                <a:spcPct val="80000"/>
              </a:lnSpc>
              <a:spcBef>
                <a:spcPts val="300"/>
              </a:spcBef>
              <a:spcAft>
                <a:spcPts val="813"/>
              </a:spcAft>
              <a:buClr>
                <a:srgbClr val="000000"/>
              </a:buClr>
              <a:buSzPct val="70000"/>
              <a:buFont typeface="Wingdings" pitchFamily="2" charset="2"/>
              <a:buChar char="§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самодостоинства</a:t>
            </a:r>
            <a:endParaRPr lang="en-GB" altLang="ru-RU" sz="2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 eaLnBrk="1" hangingPunct="1">
              <a:lnSpc>
                <a:spcPct val="80000"/>
              </a:lnSpc>
              <a:spcBef>
                <a:spcPts val="300"/>
              </a:spcBef>
              <a:spcAft>
                <a:spcPts val="813"/>
              </a:spcAft>
              <a:buClr>
                <a:srgbClr val="000000"/>
              </a:buClr>
              <a:buSzPct val="70000"/>
              <a:buFont typeface="Wingdings" pitchFamily="2" charset="2"/>
              <a:buChar char="§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Наша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спокойная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сдержанная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реакция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altLang="ru-RU" sz="27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7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проступки</a:t>
            </a:r>
            <a:endParaRPr lang="en-GB" altLang="ru-RU" sz="2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>
          <a:xfrm>
            <a:off x="301625" y="157163"/>
            <a:ext cx="5422503" cy="914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alt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выбор</a:t>
            </a:r>
            <a:r>
              <a:rPr lang="en-GB" alt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lang="en-GB" alt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влияют</a:t>
            </a:r>
            <a:r>
              <a:rPr lang="en-GB" alt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611188" y="1706563"/>
            <a:ext cx="3960812" cy="577850"/>
          </a:xfrm>
          <a:prstGeom prst="rect">
            <a:avLst/>
          </a:prstGeom>
          <a:solidFill>
            <a:srgbClr val="FFFF00"/>
          </a:solidFill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>
              <a:lnSpc>
                <a:spcPct val="8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ru-RU" altLang="ru-RU" sz="2000" dirty="0">
                <a:solidFill>
                  <a:srgbClr val="000000"/>
                </a:solidFill>
                <a:latin typeface="Franklin Gothic Book" charset="0"/>
                <a:ea typeface="ＭＳ Ｐゴシック" pitchFamily="34" charset="-128"/>
              </a:rPr>
              <a:t>Позитивные ожидания учителя от ученика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608013" y="2819400"/>
            <a:ext cx="3963987" cy="632566"/>
          </a:xfrm>
          <a:prstGeom prst="rect">
            <a:avLst/>
          </a:prstGeom>
          <a:solidFill>
            <a:srgbClr val="FDF5DF"/>
          </a:solidFill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>
              <a:lnSpc>
                <a:spcPct val="8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ru-RU" altLang="ru-RU" sz="2000" dirty="0">
                <a:solidFill>
                  <a:schemeClr val="bg1"/>
                </a:solidFill>
                <a:latin typeface="Franklin Gothic Book" charset="0"/>
                <a:ea typeface="ＭＳ Ｐゴシック" pitchFamily="34" charset="-128"/>
              </a:rPr>
              <a:t>Стиль </a:t>
            </a:r>
            <a:r>
              <a:rPr lang="ru-RU" altLang="ru-RU" sz="2400" dirty="0">
                <a:solidFill>
                  <a:schemeClr val="bg1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руководства</a:t>
            </a:r>
            <a:r>
              <a:rPr lang="ru-RU" altLang="ru-RU" sz="2000" dirty="0">
                <a:solidFill>
                  <a:schemeClr val="bg1"/>
                </a:solidFill>
                <a:latin typeface="Franklin Gothic Book" charset="0"/>
                <a:ea typeface="ＭＳ Ｐゴシック" pitchFamily="34" charset="-128"/>
              </a:rPr>
              <a:t> классом «Рука об руку»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611188" y="3868738"/>
            <a:ext cx="3960812" cy="681810"/>
          </a:xfrm>
          <a:prstGeom prst="rect">
            <a:avLst/>
          </a:prstGeom>
          <a:solidFill>
            <a:srgbClr val="FFFF99"/>
          </a:solidFill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>
              <a:lnSpc>
                <a:spcPct val="8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Индивидуальные реакции на проступки</a:t>
            </a: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611188" y="4911725"/>
            <a:ext cx="3960812" cy="487474"/>
          </a:xfrm>
          <a:prstGeom prst="rect">
            <a:avLst/>
          </a:prstGeom>
          <a:solidFill>
            <a:srgbClr val="FF6699"/>
          </a:solidFill>
          <a:ln w="9360">
            <a:noFill/>
            <a:miter lim="800000"/>
            <a:headEnd/>
            <a:tailEnd/>
          </a:ln>
          <a:effectLst/>
        </p:spPr>
        <p:txBody>
          <a:bodyPr lIns="90000" tIns="72000" rIns="90000" bIns="45000">
            <a:spAutoFit/>
          </a:bodyPr>
          <a:lstStyle/>
          <a:p>
            <a:pPr algn="ctr" eaLnBrk="1"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Равная поддержка для всех</a:t>
            </a: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4921250" y="1706563"/>
            <a:ext cx="3538538" cy="731054"/>
          </a:xfrm>
          <a:prstGeom prst="rect">
            <a:avLst/>
          </a:prstGeom>
          <a:solidFill>
            <a:srgbClr val="99FFCC"/>
          </a:solidFill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>
              <a:lnSpc>
                <a:spcPct val="8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Четкие и понятные правила </a:t>
            </a:r>
            <a:r>
              <a:rPr lang="ru-RU" altLang="ru-RU" sz="2800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поведения</a:t>
            </a:r>
            <a:endParaRPr lang="ru-RU" altLang="ru-RU" sz="2400" dirty="0">
              <a:solidFill>
                <a:srgbClr val="000000"/>
              </a:solidFill>
              <a:latin typeface="Times New Roman" pitchFamily="18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36871" name="Rectangle 7"/>
          <p:cNvSpPr>
            <a:spLocks noChangeArrowheads="1"/>
          </p:cNvSpPr>
          <p:nvPr/>
        </p:nvSpPr>
        <p:spPr bwMode="auto">
          <a:xfrm>
            <a:off x="4918075" y="2789238"/>
            <a:ext cx="3511550" cy="681810"/>
          </a:xfrm>
          <a:prstGeom prst="rect">
            <a:avLst/>
          </a:prstGeom>
          <a:solidFill>
            <a:srgbClr val="3399FF"/>
          </a:solidFill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>
              <a:lnSpc>
                <a:spcPct val="8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Совместное разрешение конфликтов</a:t>
            </a: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4932040" y="3645024"/>
            <a:ext cx="3538538" cy="977275"/>
          </a:xfrm>
          <a:prstGeom prst="rect">
            <a:avLst/>
          </a:prstGeom>
          <a:solidFill>
            <a:srgbClr val="99FF99"/>
          </a:solidFill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>
              <a:lnSpc>
                <a:spcPct val="8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Вовлечение учеников в процессы укрепления дисциплины</a:t>
            </a:r>
          </a:p>
        </p:txBody>
      </p:sp>
      <p:sp>
        <p:nvSpPr>
          <p:cNvPr id="36873" name="Rectangle 9"/>
          <p:cNvSpPr>
            <a:spLocks noChangeArrowheads="1"/>
          </p:cNvSpPr>
          <p:nvPr/>
        </p:nvSpPr>
        <p:spPr bwMode="auto">
          <a:xfrm>
            <a:off x="4922838" y="4935538"/>
            <a:ext cx="3506787" cy="681810"/>
          </a:xfrm>
          <a:prstGeom prst="rect">
            <a:avLst/>
          </a:prstGeom>
          <a:solidFill>
            <a:srgbClr val="FFCC99"/>
          </a:solidFill>
          <a:ln w="9360">
            <a:noFill/>
            <a:miter lim="800000"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>
              <a:lnSpc>
                <a:spcPct val="8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Привлечение родителей к партнерству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>
          <a:xfrm>
            <a:off x="195263" y="228600"/>
            <a:ext cx="5600873" cy="842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GB" alt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altLang="ru-RU" sz="32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Факторы</a:t>
            </a:r>
            <a:r>
              <a:rPr lang="en-GB" alt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школьного</a:t>
            </a:r>
            <a:r>
              <a:rPr lang="en-GB" alt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успеха</a:t>
            </a:r>
            <a:endParaRPr lang="en-GB" altLang="ru-RU" sz="32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251520" y="1196752"/>
            <a:ext cx="4032448" cy="50405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-341313" algn="just" eaLnBrk="1" hangingPunct="1">
              <a:lnSpc>
                <a:spcPct val="80000"/>
              </a:lnSpc>
              <a:spcAft>
                <a:spcPts val="1263"/>
              </a:spcAft>
              <a:buClr>
                <a:srgbClr val="000099"/>
              </a:buClr>
              <a:buSzPct val="70000"/>
              <a:buFont typeface="Arial" pitchFamily="34" charset="0"/>
              <a:buChar char="√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Благоприятная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атмосфера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классе</a:t>
            </a:r>
            <a:endParaRPr lang="en-GB" alt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1313" algn="just" eaLnBrk="1" hangingPunct="1">
              <a:lnSpc>
                <a:spcPct val="80000"/>
              </a:lnSpc>
              <a:spcAft>
                <a:spcPts val="1263"/>
              </a:spcAft>
              <a:buClr>
                <a:srgbClr val="000099"/>
              </a:buClr>
              <a:buSzPct val="70000"/>
              <a:buFont typeface="Arial" pitchFamily="34" charset="0"/>
              <a:buChar char="√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Качество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взаимоотношений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Учитель-Ученик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indent="-341313" algn="just" eaLnBrk="1" hangingPunct="1">
              <a:lnSpc>
                <a:spcPct val="80000"/>
              </a:lnSpc>
              <a:spcAft>
                <a:spcPts val="1263"/>
              </a:spcAft>
              <a:buClr>
                <a:srgbClr val="000099"/>
              </a:buClr>
              <a:buSzPct val="70000"/>
              <a:buFont typeface="Arial" pitchFamily="34" charset="0"/>
              <a:buChar char="√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Укрепление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самооценки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ученика</a:t>
            </a:r>
            <a:endParaRPr lang="en-GB" alt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1313" algn="just" eaLnBrk="1" hangingPunct="1">
              <a:lnSpc>
                <a:spcPct val="80000"/>
              </a:lnSpc>
              <a:spcAft>
                <a:spcPts val="1263"/>
              </a:spcAft>
              <a:buClr>
                <a:srgbClr val="000099"/>
              </a:buClr>
              <a:buSzPct val="70000"/>
              <a:buFont typeface="Arial" pitchFamily="34" charset="0"/>
              <a:buChar char="√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Поддержка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Чувства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Собственного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Достоинства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ученика</a:t>
            </a:r>
            <a:endParaRPr lang="en-GB" alt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1313" algn="just" eaLnBrk="1" hangingPunct="1">
              <a:lnSpc>
                <a:spcPct val="80000"/>
              </a:lnSpc>
              <a:spcAft>
                <a:spcPts val="1263"/>
              </a:spcAft>
              <a:buClr>
                <a:srgbClr val="000099"/>
              </a:buClr>
              <a:buSzPct val="70000"/>
              <a:buFont typeface="Arial" pitchFamily="34" charset="0"/>
              <a:buChar char="√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навыков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выбора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принятия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решений</a:t>
            </a:r>
            <a:endParaRPr lang="en-GB" alt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572000" y="1268760"/>
            <a:ext cx="3960440" cy="496855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t">
            <a:noAutofit/>
          </a:bodyPr>
          <a:lstStyle/>
          <a:p>
            <a:pPr indent="-341313" algn="just">
              <a:spcAft>
                <a:spcPts val="1263"/>
              </a:spcAft>
              <a:buClr>
                <a:srgbClr val="000099"/>
              </a:buClr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ответственности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самоконтроля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учеников</a:t>
            </a:r>
            <a:endParaRPr lang="en-GB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1313" algn="just">
              <a:spcAft>
                <a:spcPts val="1263"/>
              </a:spcAft>
              <a:buClr>
                <a:srgbClr val="000099"/>
              </a:buClr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Позитивное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отношение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учителя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его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позитивное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восприятие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ожидания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-341313" algn="just">
              <a:spcAft>
                <a:spcPts val="1263"/>
              </a:spcAft>
              <a:buClr>
                <a:srgbClr val="000099"/>
              </a:buClr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Позитивная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вовлеченность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родителей</a:t>
            </a:r>
            <a:endParaRPr lang="en-GB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1313" algn="just">
              <a:spcBef>
                <a:spcPts val="638"/>
              </a:spcBef>
              <a:spcAft>
                <a:spcPts val="1263"/>
              </a:spcAft>
              <a:buClr>
                <a:srgbClr val="000099"/>
              </a:buClr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Поддерживающий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стиль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управления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классом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руку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-341313" algn="just" eaLnBrk="1" hangingPunct="1">
              <a:lnSpc>
                <a:spcPct val="80000"/>
              </a:lnSpc>
              <a:spcBef>
                <a:spcPts val="638"/>
              </a:spcBef>
              <a:spcAft>
                <a:spcPts val="1263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en-GB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6310313"/>
            <a:ext cx="1133475" cy="4318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ChangeArrowheads="1"/>
          </p:cNvSpPr>
          <p:nvPr>
            <p:ph type="title"/>
          </p:nvPr>
        </p:nvSpPr>
        <p:spPr>
          <a:xfrm>
            <a:off x="899592" y="692696"/>
            <a:ext cx="2845519" cy="8842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46800" bIns="46800">
            <a:normAutofit fontScale="90000"/>
          </a:bodyPr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Концепция</a:t>
            </a:r>
            <a:r>
              <a:rPr lang="en-GB" alt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611560" y="2924944"/>
            <a:ext cx="7929562" cy="13835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28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Ведущей целью поведения учеников является психологическая и эмоциональная потребность принадлежать своей </a:t>
            </a:r>
            <a:r>
              <a:rPr lang="ru-RU" altLang="ru-RU" sz="2800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референтной</a:t>
            </a:r>
            <a:r>
              <a:rPr lang="ru-RU" altLang="ru-RU" sz="28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группе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2"/>
          <p:cNvSpPr txBox="1">
            <a:spLocks noChangeArrowheads="1"/>
          </p:cNvSpPr>
          <p:nvPr/>
        </p:nvSpPr>
        <p:spPr bwMode="auto">
          <a:xfrm>
            <a:off x="179512" y="1556792"/>
            <a:ext cx="7924800" cy="39604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just" eaLnBrk="1" hangingPunct="1">
              <a:lnSpc>
                <a:spcPct val="80000"/>
              </a:lnSpc>
              <a:spcBef>
                <a:spcPts val="638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Молодые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люди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выбирают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различное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чтобы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i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чувствовать</a:t>
            </a:r>
            <a:r>
              <a:rPr lang="en-GB" altLang="ru-RU" sz="2400" i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i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свою</a:t>
            </a:r>
            <a:r>
              <a:rPr lang="en-GB" altLang="ru-RU" sz="2400" i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i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значимость</a:t>
            </a:r>
            <a:r>
              <a:rPr lang="en-GB" altLang="ru-RU" sz="2400" i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altLang="ru-RU" sz="2400" i="1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важность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различных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социальных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группах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драмкружок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спортивная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команда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компания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дворе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GB" alt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spcBef>
                <a:spcPts val="638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осознаем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эту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потребность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быть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частью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социальной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группы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окажемся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состоянии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помочь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детям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выборе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таких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помогут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занять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этих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группах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особое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GB" alt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ts val="638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alt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прежде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нам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необходимо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признать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уважать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эту</a:t>
            </a:r>
            <a:r>
              <a:rPr lang="en-GB" alt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потребность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1"/>
          <p:cNvSpPr txBox="1">
            <a:spLocks noChangeArrowheads="1"/>
          </p:cNvSpPr>
          <p:nvPr/>
        </p:nvSpPr>
        <p:spPr>
          <a:xfrm>
            <a:off x="214313" y="142875"/>
            <a:ext cx="2845519" cy="884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45720" tIns="46800" rIns="45720" bIns="4680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alt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Концепция 2: </a:t>
            </a:r>
            <a:endParaRPr kumimoji="0" lang="en-GB" altLang="ru-RU" sz="3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ChangeArrowheads="1"/>
          </p:cNvSpPr>
          <p:nvPr>
            <p:ph type="title"/>
          </p:nvPr>
        </p:nvSpPr>
        <p:spPr>
          <a:xfrm>
            <a:off x="251520" y="260648"/>
            <a:ext cx="8302625" cy="14156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46800" bIns="46800">
            <a:noAutofit/>
          </a:bodyPr>
          <a:lstStyle/>
          <a:p>
            <a:pPr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Три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фактора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социальной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успешности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(3С)</a:t>
            </a:r>
            <a:b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			     </a:t>
            </a:r>
            <a:r>
              <a:rPr lang="en-GB" alt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(Connect, Capable, Contribute</a:t>
            </a:r>
            <a:r>
              <a:rPr lang="en-GB" altLang="ru-RU" sz="2400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1687513"/>
            <a:ext cx="7427913" cy="3384550"/>
          </a:xfrm>
        </p:spPr>
        <p:txBody>
          <a:bodyPr tIns="46800" bIns="46800">
            <a:noAutofit/>
          </a:bodyPr>
          <a:lstStyle/>
          <a:p>
            <a:pPr marL="0" indent="3175" algn="just" eaLnBrk="1" hangingPunct="1">
              <a:lnSpc>
                <a:spcPct val="90000"/>
              </a:lnSpc>
              <a:spcBef>
                <a:spcPts val="5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GB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175" algn="just" eaLnBrk="1" hangingPunct="1">
              <a:lnSpc>
                <a:spcPct val="90000"/>
              </a:lnSpc>
              <a:spcAft>
                <a:spcPts val="1088"/>
              </a:spcAft>
              <a:buClr>
                <a:srgbClr val="F0A22E"/>
              </a:buClr>
              <a:buSzPct val="70000"/>
              <a:buFont typeface="Wingdings 2" pitchFamily="18" charset="2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Во-первых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en-GB" sz="24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i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способность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выполнять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групповыми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правилами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нормами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3175" algn="just" eaLnBrk="1" hangingPunct="1">
              <a:lnSpc>
                <a:spcPct val="90000"/>
              </a:lnSpc>
              <a:spcAft>
                <a:spcPts val="1088"/>
              </a:spcAft>
              <a:buClr>
                <a:srgbClr val="F0A22E"/>
              </a:buClr>
              <a:buSzPct val="70000"/>
              <a:buFont typeface="Wingdings 2" pitchFamily="18" charset="2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Во-вторых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успешность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i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взаимодействия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учителями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сверстниками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3175" algn="just" eaLnBrk="1" hangingPunct="1">
              <a:lnSpc>
                <a:spcPct val="90000"/>
              </a:lnSpc>
              <a:spcAft>
                <a:spcPts val="1088"/>
              </a:spcAft>
              <a:buClr>
                <a:srgbClr val="F0A22E"/>
              </a:buClr>
              <a:buSzPct val="70000"/>
              <a:buFont typeface="Wingdings 2" pitchFamily="18" charset="2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И,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наконец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400" i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значимость</a:t>
            </a:r>
            <a:r>
              <a:rPr lang="en-GB" sz="2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своей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референтной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группе</a:t>
            </a:r>
            <a:r>
              <a:rPr lang="en-GB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6477000" y="2590800"/>
            <a:ext cx="2163763" cy="2524125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pic>
        <p:nvPicPr>
          <p:cNvPr id="3379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4450" y="4079875"/>
            <a:ext cx="1849438" cy="2157413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4542596"/>
            <a:ext cx="2122017" cy="648072"/>
          </a:xfrm>
        </p:spPr>
        <p:txBody>
          <a:bodyPr tIns="46800" bIns="46800">
            <a:normAutofit fontScale="77500" lnSpcReduction="20000"/>
          </a:bodyPr>
          <a:lstStyle/>
          <a:p>
            <a:pPr marL="80899" indent="0" algn="ctr" eaLnBrk="1" hangingPunct="1">
              <a:lnSpc>
                <a:spcPct val="100000"/>
              </a:lnSpc>
              <a:spcAft>
                <a:spcPts val="600"/>
              </a:spcAft>
              <a:buSzPct val="80000"/>
              <a:buNone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</a:p>
          <a:p>
            <a:pPr indent="-339725" algn="ctr" eaLnBrk="1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sz="2400" dirty="0" smtClean="0">
              <a:solidFill>
                <a:schemeClr val="bg1"/>
              </a:solidFill>
            </a:endParaRPr>
          </a:p>
        </p:txBody>
      </p:sp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6858000" y="4395788"/>
            <a:ext cx="1030288" cy="1624012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>
              <a:solidFill>
                <a:schemeClr val="bg1"/>
              </a:solidFill>
            </a:endParaRP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" y="2143125"/>
            <a:ext cx="1911697" cy="226515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2250907"/>
            <a:ext cx="1589286" cy="2956887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3573016"/>
            <a:ext cx="2779891" cy="2088232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</p:pic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3728" y="3275704"/>
            <a:ext cx="2048197" cy="2931309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34826" name="Rectangle 9"/>
          <p:cNvSpPr>
            <a:spLocks noChangeArrowheads="1"/>
          </p:cNvSpPr>
          <p:nvPr/>
        </p:nvSpPr>
        <p:spPr bwMode="auto">
          <a:xfrm>
            <a:off x="467544" y="1196752"/>
            <a:ext cx="7786687" cy="10757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3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Ученики ведут себя плохо, чтобы немедленно достичь одну из четырех целей</a:t>
            </a:r>
          </a:p>
        </p:txBody>
      </p:sp>
      <p:sp>
        <p:nvSpPr>
          <p:cNvPr id="12" name="Rectangle 1"/>
          <p:cNvSpPr txBox="1">
            <a:spLocks noChangeArrowheads="1"/>
          </p:cNvSpPr>
          <p:nvPr/>
        </p:nvSpPr>
        <p:spPr>
          <a:xfrm>
            <a:off x="214313" y="142875"/>
            <a:ext cx="2845519" cy="884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45720" tIns="46800" rIns="45720" bIns="4680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alt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Концепция</a:t>
            </a:r>
            <a:r>
              <a:rPr kumimoji="0" lang="en-GB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0" lang="en-GB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90179" y="6207013"/>
            <a:ext cx="19393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39725" algn="ctr" eaLnBrk="1" hangingPunct="1">
              <a:lnSpc>
                <a:spcPct val="100000"/>
              </a:lnSpc>
              <a:spcAft>
                <a:spcPts val="600"/>
              </a:spcAft>
              <a:buSzPct val="80000"/>
              <a:buFont typeface="Wingdings 2" pitchFamily="18" charset="2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ВЛАСТЬ</a:t>
            </a:r>
            <a:endParaRPr lang="en-GB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73686" y="5304220"/>
            <a:ext cx="186965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00000"/>
              </a:lnSpc>
              <a:spcAft>
                <a:spcPts val="600"/>
              </a:spcAft>
              <a:buSzPct val="8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МЕСТЬ</a:t>
            </a:r>
            <a:endParaRPr lang="en-GB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39725" algn="ctr" eaLnBrk="1" hangingPunct="1">
              <a:lnSpc>
                <a:spcPct val="100000"/>
              </a:lnSpc>
              <a:spcAft>
                <a:spcPts val="600"/>
              </a:spcAft>
              <a:buClrTx/>
              <a:buSzTx/>
              <a:buFontTx/>
              <a:buNone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 indent="-339725" eaLnBrk="1" hangingPunct="1">
              <a:lnSpc>
                <a:spcPct val="100000"/>
              </a:lnSpc>
              <a:spcAft>
                <a:spcPts val="600"/>
              </a:spcAft>
              <a:buSzPct val="80000"/>
              <a:buFont typeface="Wingdings 2" pitchFamily="18" charset="2"/>
              <a:buChar char="•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dirty="0">
                <a:solidFill>
                  <a:schemeClr val="bg1"/>
                </a:solidFill>
              </a:rPr>
              <a:t>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00192" y="317290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100000"/>
              </a:lnSpc>
              <a:spcAft>
                <a:spcPts val="600"/>
              </a:spcAft>
              <a:buSzPct val="8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ИЗБЕЖАНИЕ НЕУДАЧИ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1000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1" dur="2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2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20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7" dur="20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53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2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2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33" dur="20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51520" y="549275"/>
            <a:ext cx="8300343" cy="59040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tIns="46800" bIns="46800">
            <a:noAutofit/>
          </a:bodyPr>
          <a:lstStyle/>
          <a:p>
            <a:pPr marL="0" indent="3175" algn="just" eaLnBrk="1" hangingPunct="1">
              <a:lnSpc>
                <a:spcPct val="80000"/>
              </a:lnSpc>
              <a:spcBef>
                <a:spcPts val="35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GB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использовать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вмешательства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быть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уверены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будет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продолжать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свое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поведение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снова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снова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И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покажем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ему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способ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удовлетворить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его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потребность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значимости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признании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конструктивным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способом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будем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наблюдать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репертуар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деструктивных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поступков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3175" algn="just" eaLnBrk="1" hangingPunct="1">
              <a:lnSpc>
                <a:spcPct val="80000"/>
              </a:lnSpc>
              <a:spcBef>
                <a:spcPts val="35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en-GB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175" algn="just" eaLnBrk="1" hangingPunct="1">
              <a:lnSpc>
                <a:spcPct val="80000"/>
              </a:lnSpc>
              <a:spcBef>
                <a:spcPts val="638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Учителям</a:t>
            </a: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следует</a:t>
            </a:r>
            <a:r>
              <a:rPr lang="en-GB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3175" algn="just" eaLnBrk="1" hangingPunct="1">
              <a:lnSpc>
                <a:spcPct val="80000"/>
              </a:lnSpc>
              <a:spcBef>
                <a:spcPts val="638"/>
              </a:spcBef>
              <a:buSzPct val="70000"/>
              <a:buFont typeface="Wingdings 2" pitchFamily="18" charset="2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помочь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ученикам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поверить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свои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способности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3175" algn="just" eaLnBrk="1" hangingPunct="1">
              <a:lnSpc>
                <a:spcPct val="80000"/>
              </a:lnSpc>
              <a:spcBef>
                <a:spcPts val="638"/>
              </a:spcBef>
              <a:buSzPct val="70000"/>
              <a:buFont typeface="Wingdings 2" pitchFamily="18" charset="2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укрепить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том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они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могут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эффективно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взаимодействовать</a:t>
            </a:r>
            <a:r>
              <a:rPr lang="en-GB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другими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людьми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3175" algn="just" eaLnBrk="1" hangingPunct="1">
              <a:lnSpc>
                <a:spcPct val="80000"/>
              </a:lnSpc>
              <a:spcBef>
                <a:spcPts val="638"/>
              </a:spcBef>
              <a:buSzPct val="70000"/>
              <a:buFont typeface="Wingdings 2" pitchFamily="18" charset="2"/>
              <a:buChar char="•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помочь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быть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значимыми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классе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175" algn="just" eaLnBrk="1" hangingPunct="1">
              <a:lnSpc>
                <a:spcPct val="80000"/>
              </a:lnSpc>
              <a:spcBef>
                <a:spcPts val="638"/>
              </a:spcBef>
              <a:buClrTx/>
              <a:buSzTx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Эти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меры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помогают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переформатировать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проступки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конструктивные</a:t>
            </a:r>
            <a:r>
              <a:rPr lang="en-GB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формы</a:t>
            </a:r>
            <a:endParaRPr lang="en-GB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41313" y="1447800"/>
            <a:ext cx="4135437" cy="4678363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ChangeArrowheads="1"/>
          </p:cNvSpPr>
          <p:nvPr/>
        </p:nvSpPr>
        <p:spPr bwMode="auto">
          <a:xfrm>
            <a:off x="323528" y="1371600"/>
            <a:ext cx="8287072" cy="51537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marL="339725" indent="-339725" algn="just" defTabSz="914400" eaLnBrk="1" hangingPunct="1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0000"/>
              <a:buFont typeface="Wingdings" pitchFamily="2" charset="2"/>
              <a:buChar char=""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</a:tabLst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изучить социальное окружение ребенка и провести социально-психологическую работу с ключевыми фигурами из значимого ближайшего окружения (с родителями, друзьями).</a:t>
            </a:r>
          </a:p>
          <a:p>
            <a:pPr marL="339725" indent="-339725" algn="just" defTabSz="914400" eaLnBrk="1" hangingPunct="1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0000"/>
              <a:buFont typeface="Wingdings" pitchFamily="2" charset="2"/>
              <a:buChar char=""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</a:tabLst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корректировать те ценности, поведение, черты характера, эмоции, которые нарушают адекватную самореализацию и социальную адаптацию ребенка. Проработка трудностей и проблем: поведенческих, информационных, эмоциональных, характерологических.</a:t>
            </a:r>
          </a:p>
          <a:p>
            <a:pPr marL="339725" indent="-339725" algn="just" defTabSz="914400" eaLnBrk="1" hangingPunct="1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0000"/>
              <a:buFont typeface="Wingdings" pitchFamily="2" charset="2"/>
              <a:buChar char=""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</a:tabLst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создать оптимальную модель взаимодействия с ребенком.</a:t>
            </a:r>
          </a:p>
        </p:txBody>
      </p:sp>
      <p:sp>
        <p:nvSpPr>
          <p:cNvPr id="52227" name="Rectangle 5"/>
          <p:cNvSpPr>
            <a:spLocks noChangeArrowheads="1"/>
          </p:cNvSpPr>
          <p:nvPr/>
        </p:nvSpPr>
        <p:spPr bwMode="auto">
          <a:xfrm>
            <a:off x="323528" y="260648"/>
            <a:ext cx="8568952" cy="9080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 anchor="ctr"/>
          <a:lstStyle/>
          <a:p>
            <a:pPr algn="ctr" defTabSz="914400"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900" b="1" dirty="0" smtClean="0">
                <a:latin typeface="Times New Roman" pitchFamily="18" charset="0"/>
                <a:cs typeface="Times New Roman" pitchFamily="18" charset="0"/>
              </a:rPr>
              <a:t>Алгоритм оказания помощи «трудным детям»: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764704"/>
            <a:ext cx="8748464" cy="57606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marL="339725" indent="-339725" algn="just" defTabSz="914400" eaLnBrk="1" hangingPunct="1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0000"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</a:tabLst>
            </a:pPr>
            <a:endParaRPr lang="ru-RU" alt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23528" y="799891"/>
          <a:ext cx="8280920" cy="6058109"/>
        </p:xfrm>
        <a:graphic>
          <a:graphicData uri="http://schemas.openxmlformats.org/drawingml/2006/table">
            <a:tbl>
              <a:tblPr/>
              <a:tblGrid>
                <a:gridCol w="5112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i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Проблема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i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Что нужно делать?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b="1" i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Как это делать?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7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Вызывающее поведение. Ученик громко разговаривает на уроке. На замечания педагога отвечает: «Я не с Вами разговариваю».</a:t>
                      </a: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7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Отсутствие волевого контроля, импульсивность.</a:t>
                      </a: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Учащийся подсказывает, выкрикивает с места, комментирует все происходящее на уроке.</a:t>
                      </a: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Ложь.  </a:t>
                      </a: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Учащийся лжет с целью оправдания своего поступка.                                           </a:t>
                      </a: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7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42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Агрессия со стороны учащихся (словесная, физическая).</a:t>
                      </a:r>
                      <a:endParaRPr lang="ru-RU" sz="170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>
                          <a:solidFill>
                            <a:schemeClr val="bg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Ребенок со злостью отрывает листья от комнатного растения.</a:t>
                      </a:r>
                      <a:endParaRPr lang="ru-RU" sz="1700">
                        <a:solidFill>
                          <a:schemeClr val="bg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8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Заниженная самооценка и тревожность.</a:t>
                      </a: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 dirty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Отвечает  неуверенно, тихо, непоследовательно, по наводящим вопросам.</a:t>
                      </a: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30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Низкий уровень     способностей. </a:t>
                      </a:r>
                      <a:endParaRPr lang="ru-RU" sz="170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00" i="0">
                          <a:solidFill>
                            <a:schemeClr val="bg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Учащийся не справляется со школьной программой. </a:t>
                      </a:r>
                      <a:endParaRPr lang="ru-RU" sz="1700">
                        <a:solidFill>
                          <a:schemeClr val="bg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70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7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81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latin typeface="Calibri"/>
                        <a:cs typeface="Times New Roman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latin typeface="Calibri"/>
                        <a:cs typeface="Times New Roman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latin typeface="Calibri"/>
                        <a:cs typeface="Times New Roman"/>
                      </a:endParaRPr>
                    </a:p>
                  </a:txBody>
                  <a:tcPr marL="44297" marR="442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23528" y="260648"/>
            <a:ext cx="13885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39725" indent="-339725" algn="just" defTabSz="914400" eaLnBrk="1" hangingPunct="1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0000"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</a:tabLst>
            </a:pPr>
            <a:r>
              <a: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ЗАДАНИЕ: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611560" y="980728"/>
            <a:ext cx="7056784" cy="43204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r" eaLnBrk="1" hangingPunct="1">
              <a:spcBef>
                <a:spcPts val="638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помним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 eaLnBrk="1" hangingPunct="1">
              <a:spcBef>
                <a:spcPts val="638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чему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учили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школе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 eaLnBrk="1" hangingPunct="1">
              <a:spcBef>
                <a:spcPts val="638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никогда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забудем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algn="r" eaLnBrk="1" hangingPunct="1">
              <a:spcBef>
                <a:spcPts val="638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делали</a:t>
            </a:r>
            <a:r>
              <a:rPr lang="en-GB" alt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r" eaLnBrk="1" hangingPunct="1">
              <a:spcBef>
                <a:spcPts val="638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en-GB" altLang="ru-RU" sz="3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spcBef>
                <a:spcPts val="638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Линда</a:t>
            </a:r>
            <a:r>
              <a:rPr lang="en-GB" altLang="ru-RU" sz="2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0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Альберт</a:t>
            </a:r>
            <a:endParaRPr lang="en-GB" alt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2000" fill="hold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2000" fill="hold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2000" fill="hold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2000" fill="hold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2000" fill="hold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2000" fill="hold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2000" fill="hold"/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2000" fill="hold"/>
                                        <p:tgtEl>
                                          <p:spTgt spid="14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2000" fill="hold"/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2000" fill="hold"/>
                                        <p:tgtEl>
                                          <p:spTgt spid="14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23528" y="548680"/>
            <a:ext cx="8496944" cy="59766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lvl="0" algn="ctr" defTabSz="914400" eaLnBrk="1" hangingPunct="1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Анкета «Стиль педагогического общения»</a:t>
            </a:r>
          </a:p>
          <a:p>
            <a:pPr lvl="0" algn="ctr" defTabSz="914400" eaLnBrk="1" hangingPunct="1"/>
            <a:endParaRPr lang="ru-RU" sz="2000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ru-RU" sz="2000" i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Внимательно прочитайте вопрос. Выберите наиболее предпочтительный вариант ответа.</a:t>
            </a:r>
            <a:endParaRPr lang="ru-RU" sz="2000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Считаете ли вы, что ребёнок должен: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делится с вами своими мыслями, чувствами.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говорит вам только то, что он сам захочет.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оставляет свои мысли и переживания при себе.</a:t>
            </a:r>
          </a:p>
          <a:p>
            <a:pPr lvl="0" defTabSz="914400">
              <a:buFont typeface="Wingdings" pitchFamily="2" charset="2"/>
              <a:buChar char="Ø"/>
            </a:pP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Если ребёнок взял у другого ребёнка без спроса игрушку, карандаш, то вы: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доверительно с ним говорите и предоставите возможность самому принять решение.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сами разберутся в своих проблемах.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известите об этом всех детей и заставите вернуть взятое с извинениями.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 defTabSz="914400" eaLnBrk="1" hangingPunct="1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0000"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</a:tabLst>
            </a:pPr>
            <a:endParaRPr lang="ru-RU" altLang="ru-RU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260648"/>
            <a:ext cx="13885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39725" indent="-339725" algn="just" defTabSz="914400" eaLnBrk="1" hangingPunct="1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0000"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</a:tabLst>
            </a:pPr>
            <a:r>
              <a: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ЗАДАНИЕ: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51520" y="332656"/>
            <a:ext cx="8640960" cy="63093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lvl="0" defTabSz="914400"/>
            <a:r>
              <a:rPr lang="ru-RU" sz="2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Подвижный, суетливый, иногда недисциплинированный ребёнок на занятии был сосредоточен, аккуратен и хорошо выполнил задание, как вы поступите:</a:t>
            </a:r>
            <a:endParaRPr lang="ru-RU" sz="23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похвалите и всем детям покажете его работу.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проявите заинтересованность, выясните, почему так хорошо получилось сегодня.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скажете ему «всегда бы так занимался».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Ребёнок при входе в группу не поздоровался. Как вы поступите:</a:t>
            </a: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заставите его поздороваться.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обратите на него внимание.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сразу же вступите с ним в общение, не упоминая его промаха.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Дети спокойно занимаются. У вас есть свободная минута. Что вы предпочтёте делать:</a:t>
            </a: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спокойно, не вмешиваясь, наблюдать, как они общаются и работают.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помочь, подсказать, сделать замечание.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заниматься своими делами (записи, подготовка).</a:t>
            </a:r>
          </a:p>
          <a:p>
            <a:pPr lvl="0" defTabSz="914400"/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0"/>
            <a:ext cx="13885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39725" indent="-339725" algn="just" defTabSz="914400" eaLnBrk="1" hangingPunct="1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0000"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</a:tabLst>
            </a:pPr>
            <a:r>
              <a: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ЗАДАНИЕ: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51520" y="764704"/>
            <a:ext cx="8640960" cy="58326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lvl="0" defTabSz="914400"/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Какая точка зрения кажется вам правильной:</a:t>
            </a: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чувства, переживания ребёнка ещё поверхностны, быстро проходящие, и на них не стоит обращать внимания.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эмоции ребёнка, его переживания – это важные факторы, с их помощью можно эффективно обучать и воспитывать.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чувства ребёнка удивительны, переживания его значимы, к ним нужно относиться бережно, с большим тактом.</a:t>
            </a:r>
          </a:p>
          <a:p>
            <a:pPr lvl="0" defTabSz="914400">
              <a:buFont typeface="Wingdings" pitchFamily="2" charset="2"/>
              <a:buChar char="Ø"/>
            </a:pPr>
            <a:endParaRPr lang="ru-RU" altLang="ru-RU" sz="23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Ваша исходная позиция в работе с детьми:</a:t>
            </a: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ребёнок слаб, неразумен, неопытен, и только взрослый может и должен научить его и воспитать.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ребёнка много возможностей для саморазвития, взрослый должен максимально повышать активность самого ребёнка.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ребёнок развивается неуправляемо, находится под влиянием наследственности и семьи, поэтому главная задача, чтобы он был здоров, накормлен, не нарушал дисциплины.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260648"/>
            <a:ext cx="13885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39725" indent="-339725" algn="just" defTabSz="914400" eaLnBrk="1" hangingPunct="1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0000"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</a:tabLst>
            </a:pPr>
            <a:r>
              <a: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ЗАДАНИЕ: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51520" y="548680"/>
            <a:ext cx="8640960" cy="604867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lvl="0" defTabSz="914400"/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Как вы относитесь к активности ребёнка:</a:t>
            </a:r>
          </a:p>
          <a:p>
            <a:pPr lvl="0"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положительно – без неё невозможно полноценное развитие.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отрицательно – она часто мешает целенаправленно и планово вести обучение и воспитание.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положительно, но только тогда, когда активность контролируется педагогом.</a:t>
            </a:r>
          </a:p>
          <a:p>
            <a:pPr lvl="0" defTabSz="914400"/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Ребёнок не захотел выполнять задание под предлогом, что он уже делал это дома, ваши действия:</a:t>
            </a: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сказали бы «ну и не надо».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заставили бы выполнить работу.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предложили бы выполнить задание.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Какая позиция, по-вашему, правильная:</a:t>
            </a: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ребёнок должен быть благодарен взрослым за заботу о нём.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ребёнок не осознаёт заботу взрослых о нём, не ценит, то это его дело, когда-нибудь пожалеет.</a:t>
            </a:r>
            <a:endParaRPr lang="en-US" sz="23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defTabSz="914400"/>
            <a:r>
              <a:rPr lang="en-US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23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ru-RU" sz="23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должен быть благодарен детям за их доверие и любовь.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260648"/>
            <a:ext cx="13885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39725" indent="-339725" algn="just" defTabSz="914400" eaLnBrk="1" hangingPunct="1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0000"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</a:tabLst>
            </a:pPr>
            <a:r>
              <a: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ЗАДАНИЕ: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51520" y="548680"/>
            <a:ext cx="8640960" cy="604867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lvl="0" defTabSz="914400"/>
            <a:endParaRPr lang="ru-RU" sz="2300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188640"/>
            <a:ext cx="1388522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39725" indent="-339725" algn="just" defTabSz="914400" eaLnBrk="1" hangingPunct="1">
              <a:lnSpc>
                <a:spcPct val="90000"/>
              </a:lnSpc>
              <a:spcBef>
                <a:spcPts val="600"/>
              </a:spcBef>
              <a:buClr>
                <a:srgbClr val="3333CC"/>
              </a:buClr>
              <a:buSzPct val="80000"/>
              <a:tabLst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</a:tabLst>
            </a:pPr>
            <a:r>
              <a:rPr lang="ru-RU" alt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ЗАДАНИЕ: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8" y="692696"/>
          <a:ext cx="7632847" cy="4173645"/>
        </p:xfrm>
        <a:graphic>
          <a:graphicData uri="http://schemas.openxmlformats.org/drawingml/2006/table">
            <a:tbl>
              <a:tblPr/>
              <a:tblGrid>
                <a:gridCol w="2338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35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66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47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58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72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683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672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72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200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4429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Вопрос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Ответ 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92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683568" y="4823577"/>
            <a:ext cx="6624736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Ключ: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25-30 баллов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тяготеет к демократическому стилю.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20-24 балла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преобладает авторитарный стиль.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10-19 баллов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характерен либеральный стиль.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3528" y="2060848"/>
            <a:ext cx="8208912" cy="20882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algn="ctr"/>
            <a:endParaRPr lang="ru-RU" alt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sz="6000" i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89803" dir="13500000" algn="ctr" rotWithShape="0">
                    <a:srgbClr val="2F2F8D"/>
                  </a:outerShdw>
                </a:effectLst>
                <a:cs typeface="Arial"/>
              </a:rPr>
              <a:t>Спасибо за внимание!</a:t>
            </a:r>
            <a:endParaRPr lang="ru-RU" altLang="ru-RU" sz="5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5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79512" y="1052736"/>
            <a:ext cx="7920881" cy="29523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План:</a:t>
            </a:r>
          </a:p>
          <a:p>
            <a:pPr marL="339725" indent="-339725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buFont typeface="Symbol" pitchFamily="18" charset="2"/>
              <a:buChar char="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Качество </a:t>
            </a:r>
            <a:r>
              <a:rPr lang="ru-RU" altLang="ru-RU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взаимодействия </a:t>
            </a:r>
            <a:r>
              <a:rPr lang="ru-RU" altLang="ru-RU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«Учитель-Ученик»</a:t>
            </a:r>
            <a:endParaRPr lang="ru-RU" alt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buFont typeface="Symbol" pitchFamily="18" charset="2"/>
              <a:buChar char="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Концепции поведения</a:t>
            </a:r>
          </a:p>
          <a:p>
            <a:pPr marL="339725" indent="-339725" eaLnBrk="1" hangingPunct="1">
              <a:spcBef>
                <a:spcPts val="700"/>
              </a:spcBef>
              <a:spcAft>
                <a:spcPts val="988"/>
              </a:spcAft>
              <a:buClr>
                <a:srgbClr val="000099"/>
              </a:buClr>
              <a:buSzPct val="45000"/>
              <a:buFont typeface="Symbol" pitchFamily="18" charset="2"/>
              <a:buChar char="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ru-RU" altLang="ru-RU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altLang="ru-RU" sz="3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объективности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6310313"/>
            <a:ext cx="1133475" cy="431800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>
          <a:xfrm>
            <a:off x="304800" y="214313"/>
            <a:ext cx="4843264" cy="838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GB" altLang="ru-RU" sz="3600" dirty="0" err="1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Проблемы</a:t>
            </a:r>
            <a:r>
              <a:rPr lang="en-GB" altLang="ru-RU" sz="3600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dirty="0" err="1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дисциплины</a:t>
            </a:r>
            <a:r>
              <a:rPr lang="en-GB" altLang="ru-RU" sz="3600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000" y="1484313"/>
            <a:ext cx="2179638" cy="2146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 l="9293"/>
          <a:stretch>
            <a:fillRect/>
          </a:stretch>
        </p:blipFill>
        <p:spPr bwMode="auto">
          <a:xfrm>
            <a:off x="2303463" y="2133600"/>
            <a:ext cx="2124075" cy="2341563"/>
          </a:xfrm>
          <a:prstGeom prst="rect">
            <a:avLst/>
          </a:prstGeom>
          <a:solidFill>
            <a:srgbClr val="FFFFFF"/>
          </a:solidFill>
          <a:ln w="19080">
            <a:solidFill>
              <a:srgbClr val="FFC42F"/>
            </a:solidFill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5900" y="2708275"/>
            <a:ext cx="2417763" cy="2519363"/>
          </a:xfrm>
          <a:prstGeom prst="rect">
            <a:avLst/>
          </a:prstGeom>
          <a:noFill/>
          <a:ln w="19080">
            <a:solidFill>
              <a:srgbClr val="A5644E"/>
            </a:solidFill>
            <a:miter lim="800000"/>
            <a:headEnd/>
            <a:tailEnd/>
          </a:ln>
          <a:effectLst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 cstate="print"/>
          <a:srcRect l="5367" r="12169" b="5043"/>
          <a:stretch>
            <a:fillRect/>
          </a:stretch>
        </p:blipFill>
        <p:spPr bwMode="auto">
          <a:xfrm>
            <a:off x="6156325" y="3213100"/>
            <a:ext cx="2232025" cy="2735263"/>
          </a:xfrm>
          <a:prstGeom prst="rect">
            <a:avLst/>
          </a:prstGeom>
          <a:solidFill>
            <a:srgbClr val="FFFFFF"/>
          </a:solidFill>
          <a:ln w="19080">
            <a:solidFill>
              <a:srgbClr val="FFC42F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395536" y="1268760"/>
            <a:ext cx="4536504" cy="5184576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/>
          <a:lstStyle>
            <a:lvl1pPr marL="342900" indent="-341313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marL="344487" indent="-342900" eaLnBrk="1" hangingPunct="1">
              <a:lnSpc>
                <a:spcPct val="90000"/>
              </a:lnSpc>
              <a:spcAft>
                <a:spcPts val="1800"/>
              </a:spcAft>
              <a:buClr>
                <a:srgbClr val="000099"/>
              </a:buClr>
              <a:buFont typeface="Wingdings" panose="05000000000000000000" pitchFamily="2" charset="2"/>
              <a:buChar char="Ø"/>
              <a:defRPr/>
            </a:pP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делать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ученик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плохо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себя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ведет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lang="en-GB" alt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alt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Корректно</a:t>
            </a:r>
            <a:r>
              <a:rPr lang="en-GB" alt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вмешаться</a:t>
            </a:r>
            <a:r>
              <a:rPr lang="en-GB" alt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Aft>
                <a:spcPts val="1800"/>
              </a:spcAft>
              <a:buClr>
                <a:srgbClr val="000099"/>
              </a:buClr>
              <a:buFont typeface="Wingdings" charset="0"/>
              <a:buChar char="Ø"/>
              <a:defRPr/>
            </a:pPr>
            <a:endParaRPr lang="en-GB" alt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Aft>
                <a:spcPts val="1800"/>
              </a:spcAft>
              <a:buClr>
                <a:srgbClr val="000099"/>
              </a:buClr>
              <a:buFont typeface="Wingdings" charset="0"/>
              <a:buChar char="Ø"/>
              <a:defRPr/>
            </a:pP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делать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изменить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плохое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поведение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 </a:t>
            </a:r>
            <a:r>
              <a:rPr lang="en-GB" altLang="ru-RU" sz="2200" b="1" dirty="0" smtClean="0">
                <a:solidFill>
                  <a:srgbClr val="FF000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(</a:t>
            </a:r>
            <a:r>
              <a:rPr lang="en-GB" altLang="ru-RU" sz="2200" b="1" dirty="0" err="1" smtClean="0">
                <a:solidFill>
                  <a:srgbClr val="FF000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Поддержать</a:t>
            </a:r>
            <a:r>
              <a:rPr lang="en-GB" altLang="ru-RU" sz="2200" b="1" dirty="0" smtClean="0">
                <a:solidFill>
                  <a:srgbClr val="FF000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FF000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позитивные</a:t>
            </a:r>
            <a:r>
              <a:rPr lang="en-GB" altLang="ru-RU" sz="2200" b="1" dirty="0" smtClean="0">
                <a:solidFill>
                  <a:srgbClr val="FF000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FF000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устремления</a:t>
            </a:r>
            <a:r>
              <a:rPr lang="en-GB" altLang="ru-RU" sz="2200" b="1" dirty="0" smtClean="0">
                <a:solidFill>
                  <a:srgbClr val="FF000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)</a:t>
            </a:r>
            <a:endParaRPr lang="ru-RU" altLang="ru-RU" sz="2200" b="1" dirty="0" smtClean="0">
              <a:solidFill>
                <a:srgbClr val="FF0000"/>
              </a:solidFill>
              <a:latin typeface="Times New Roman" pitchFamily="18" charset="0"/>
              <a:ea typeface="ＭＳ Ｐゴシック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Aft>
                <a:spcPts val="1800"/>
              </a:spcAft>
              <a:buClr>
                <a:srgbClr val="000099"/>
              </a:buClr>
              <a:buFont typeface="Wingdings" charset="0"/>
              <a:buChar char="Ø"/>
              <a:defRPr/>
            </a:pPr>
            <a:endParaRPr lang="en-GB" altLang="ru-RU" sz="2200" b="1" dirty="0" smtClean="0">
              <a:solidFill>
                <a:srgbClr val="FF0000"/>
              </a:solidFill>
              <a:latin typeface="Times New Roman" pitchFamily="18" charset="0"/>
              <a:ea typeface="ＭＳ Ｐゴシック" charset="-128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Aft>
                <a:spcPts val="1800"/>
              </a:spcAft>
              <a:buClr>
                <a:srgbClr val="000099"/>
              </a:buClr>
              <a:buFont typeface="Wingdings" charset="0"/>
              <a:buChar char="Ø"/>
              <a:defRPr/>
            </a:pP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Как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вдохновить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учеников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 к </a:t>
            </a:r>
            <a:r>
              <a:rPr lang="en-GB" altLang="ru-RU" sz="2200" b="1" dirty="0" err="1" smtClean="0">
                <a:solidFill>
                  <a:srgbClr val="00206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сотрудничеству</a:t>
            </a:r>
            <a:r>
              <a:rPr lang="en-GB" altLang="ru-RU" sz="2200" b="1" dirty="0" smtClean="0">
                <a:solidFill>
                  <a:srgbClr val="00206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? </a:t>
            </a:r>
            <a:r>
              <a:rPr lang="en-GB" altLang="ru-RU" sz="2200" b="1" dirty="0" smtClean="0">
                <a:solidFill>
                  <a:srgbClr val="FF000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(</a:t>
            </a:r>
            <a:r>
              <a:rPr lang="en-GB" altLang="ru-RU" sz="2200" b="1" dirty="0" err="1" smtClean="0">
                <a:solidFill>
                  <a:srgbClr val="FF000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Предупреждать</a:t>
            </a:r>
            <a:r>
              <a:rPr lang="en-GB" altLang="ru-RU" sz="2200" b="1" dirty="0" smtClean="0">
                <a:solidFill>
                  <a:srgbClr val="FF000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 </a:t>
            </a:r>
            <a:r>
              <a:rPr lang="en-GB" altLang="ru-RU" sz="2200" b="1" dirty="0" err="1" smtClean="0">
                <a:solidFill>
                  <a:srgbClr val="FF000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нарушения</a:t>
            </a:r>
            <a:r>
              <a:rPr lang="en-GB" altLang="ru-RU" sz="2200" b="1" dirty="0" smtClean="0">
                <a:solidFill>
                  <a:srgbClr val="FF0000"/>
                </a:solidFill>
                <a:latin typeface="Times New Roman" pitchFamily="18" charset="0"/>
                <a:ea typeface="ＭＳ Ｐゴシック" charset="-128"/>
                <a:cs typeface="Times New Roman" pitchFamily="18" charset="0"/>
              </a:rPr>
              <a:t>)</a:t>
            </a: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060848"/>
            <a:ext cx="3883193" cy="2952328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395536" y="404664"/>
            <a:ext cx="7128792" cy="58332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32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Ответить на три основных вопроса: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323850" y="142875"/>
            <a:ext cx="6984454" cy="914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Факторы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влияющие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alt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поведение</a:t>
            </a:r>
            <a:endParaRPr lang="en-GB" alt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251520" y="1268760"/>
            <a:ext cx="7923213" cy="46805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0000" tIns="45000" rIns="90000" bIns="45000"/>
          <a:lstStyle/>
          <a:p>
            <a:pPr marL="342900" indent="-341313" algn="just" eaLnBrk="1" hangingPunct="1">
              <a:spcBef>
                <a:spcPts val="638"/>
              </a:spcBef>
              <a:spcAft>
                <a:spcPts val="725"/>
              </a:spcAft>
              <a:buClr>
                <a:srgbClr val="000000"/>
              </a:buClr>
              <a:buSzPct val="70000"/>
              <a:buFont typeface="Wingdings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прошлом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опыте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иные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стимулы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приводили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поощрению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ответных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действий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то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настоящие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стимулы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походят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прошлые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тем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вероятнее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произведет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же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1313" algn="just" eaLnBrk="1" hangingPunct="1">
              <a:spcBef>
                <a:spcPts val="638"/>
              </a:spcBef>
              <a:spcAft>
                <a:spcPts val="725"/>
              </a:spcAft>
              <a:buClr>
                <a:srgbClr val="000000"/>
              </a:buClr>
              <a:buSzPct val="70000"/>
              <a:buFont typeface="Wingdings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чаще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один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поощряет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тем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чаще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этот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другой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проявляет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такие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1313" algn="just" eaLnBrk="1" hangingPunct="1">
              <a:spcBef>
                <a:spcPts val="638"/>
              </a:spcBef>
              <a:spcAft>
                <a:spcPts val="725"/>
              </a:spcAft>
              <a:buClr>
                <a:srgbClr val="000000"/>
              </a:buClr>
              <a:buSzPct val="70000"/>
              <a:buFont typeface="Wingdings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ценнее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тем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чаще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совершает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поощряемое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действие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1313" algn="just" eaLnBrk="1" hangingPunct="1">
              <a:spcBef>
                <a:spcPts val="638"/>
              </a:spcBef>
              <a:spcAft>
                <a:spcPts val="725"/>
              </a:spcAft>
              <a:buClr>
                <a:srgbClr val="000000"/>
              </a:buClr>
              <a:buSzPct val="70000"/>
              <a:buFont typeface="Wingdings" pitchFamily="2" charset="2"/>
              <a:buChar char="ü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чаще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нарушается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закон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справедливого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поощрения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тем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вероятнее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обнаруживается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эмоциональное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400" dirty="0" err="1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раздражение</a:t>
            </a:r>
            <a:r>
              <a:rPr lang="en-GB" altLang="ru-RU" sz="2400" dirty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www.страдис.рф</a:t>
            </a:r>
            <a:endParaRPr lang="ru-RU"/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>
          <a:xfrm>
            <a:off x="323528" y="332656"/>
            <a:ext cx="8208912" cy="62646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45720" rIns="45720" anchor="ctr">
            <a:normAutofit fontScale="47500" lnSpcReduction="20000"/>
          </a:bodyPr>
          <a:lstStyle/>
          <a:p>
            <a:pPr lvl="0" defTabSz="914400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типичным трудностям детей с отклонениями в поведении относятся следующие:</a:t>
            </a:r>
          </a:p>
          <a:p>
            <a:pPr lvl="0" defTabSz="914400" eaLnBrk="1" fontAlgn="auto" hangingPunct="1"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4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Вызывающее поведение.</a:t>
            </a: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Вседозволенность, стремление избежать требований, правил;</a:t>
            </a: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Отсутствие волевого контроля, способности к самообладанию, неорганизованность, импульсивность;</a:t>
            </a: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Лживость;</a:t>
            </a: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Обидчивость, агрессивность; </a:t>
            </a: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Тревожность;</a:t>
            </a: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Низкая самооценка, переживание собственной неудачливости;</a:t>
            </a: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Нарушение взаимопонимания с родителями, педагогами, другими взрослыми;</a:t>
            </a: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Проблемные взаимоотношения со сверстниками;</a:t>
            </a: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Трудности в обучении;</a:t>
            </a: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Невыполнение домашних заданий</a:t>
            </a: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Трудности в формировании жизненных ориентиров, ценностей, идеалов;</a:t>
            </a:r>
          </a:p>
          <a:p>
            <a:pPr lvl="0" defTabSz="914400" eaLnBrk="1" fontAlgn="auto" hangingPunct="1">
              <a:spcAft>
                <a:spcPts val="0"/>
              </a:spcAft>
              <a:buFont typeface="Wingdings" pitchFamily="2" charset="2"/>
              <a:buChar char="v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Отсутствие позитивных жизненных целей.</a:t>
            </a:r>
            <a:endParaRPr kumimoji="0" lang="en-GB" altLang="ru-RU" sz="4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>
          <a:xfrm>
            <a:off x="395288" y="322263"/>
            <a:ext cx="5456237" cy="7493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algn="ctr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Базовые</a:t>
            </a:r>
            <a:r>
              <a:rPr lang="en-GB" alt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концепции</a:t>
            </a:r>
            <a:r>
              <a:rPr lang="en-GB" alt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251520" y="1700808"/>
            <a:ext cx="7926388" cy="33123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0000" tIns="46800" rIns="90000" bIns="46800"/>
          <a:lstStyle/>
          <a:p>
            <a:pPr marL="339725" indent="-339725" algn="just" eaLnBrk="1" hangingPunct="1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75000"/>
              <a:buFont typeface="Wingdings" pitchFamily="2" charset="2"/>
              <a:buChar char="Ø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Ученики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сами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выбирают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свое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поведение</a:t>
            </a:r>
            <a:endParaRPr lang="en-GB" alt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 eaLnBrk="1" hangingPunct="1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75000"/>
              <a:buFont typeface="Wingdings" pitchFamily="2" charset="2"/>
              <a:buChar char="Ø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Ведущей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целью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поведения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учеников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является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психологическая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эмоциональная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потребность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принадлежать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своей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референтной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группе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alt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GB" alt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indent="-339725" algn="just" eaLnBrk="1" hangingPunct="1">
              <a:spcBef>
                <a:spcPts val="700"/>
              </a:spcBef>
              <a:spcAft>
                <a:spcPts val="0"/>
              </a:spcAft>
              <a:buClr>
                <a:srgbClr val="3333CC"/>
              </a:buClr>
              <a:buSzPct val="75000"/>
              <a:buFont typeface="Wingdings" pitchFamily="2" charset="2"/>
              <a:buChar char="Ø"/>
              <a:tabLst>
                <a:tab pos="1249363" algn="l"/>
                <a:tab pos="2163763" algn="l"/>
                <a:tab pos="3078163" algn="l"/>
                <a:tab pos="3992563" algn="l"/>
                <a:tab pos="4906963" algn="l"/>
                <a:tab pos="5821363" algn="l"/>
                <a:tab pos="6735763" algn="l"/>
                <a:tab pos="7650163" algn="l"/>
                <a:tab pos="8564563" algn="l"/>
                <a:tab pos="9478963" algn="l"/>
                <a:tab pos="10393363" algn="l"/>
              </a:tabLst>
            </a:pP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Ученики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ведут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себя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плохо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чтобы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немедленно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достичь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одну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четырех</a:t>
            </a:r>
            <a:r>
              <a:rPr lang="en-GB" alt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целей</a:t>
            </a:r>
            <a:endParaRPr lang="en-GB" alt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 noChangeArrowheads="1"/>
          </p:cNvPicPr>
          <p:nvPr/>
        </p:nvPicPr>
        <p:blipFill>
          <a:blip r:embed="rId3" cstate="print"/>
          <a:srcRect l="4518"/>
          <a:stretch>
            <a:fillRect/>
          </a:stretch>
        </p:blipFill>
        <p:spPr bwMode="auto">
          <a:xfrm>
            <a:off x="468313" y="1844824"/>
            <a:ext cx="5436050" cy="4298801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  <a:effectLst/>
        </p:spPr>
      </p:pic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322263"/>
            <a:ext cx="2720355" cy="7286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tIns="46800" bIns="46800"/>
          <a:lstStyle/>
          <a:p>
            <a:pPr algn="ctr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ru-RU" sz="3200" b="1" dirty="0" err="1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Концепция</a:t>
            </a:r>
            <a:r>
              <a:rPr lang="en-GB" altLang="ru-RU" sz="3200" b="1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1.</a:t>
            </a:r>
            <a:r>
              <a:rPr lang="en-GB" altLang="ru-RU" sz="3200" dirty="0" smtClean="0">
                <a:solidFill>
                  <a:srgbClr val="4E3B3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072063" y="4000500"/>
            <a:ext cx="3214687" cy="1571625"/>
          </a:xfrm>
        </p:spPr>
        <p:txBody>
          <a:bodyPr tIns="46800" bIns="46800">
            <a:normAutofit fontScale="92500" lnSpcReduction="20000"/>
          </a:bodyPr>
          <a:lstStyle/>
          <a:p>
            <a:pPr marL="341313" indent="-339725" eaLnBrk="1" hangingPunct="1">
              <a:lnSpc>
                <a:spcPct val="100000"/>
              </a:lnSpc>
              <a:spcBef>
                <a:spcPts val="600"/>
              </a:spcBef>
              <a:tabLst>
                <a:tab pos="1250950" algn="l"/>
                <a:tab pos="2165350" algn="l"/>
                <a:tab pos="3079750" algn="l"/>
                <a:tab pos="3994150" algn="l"/>
                <a:tab pos="4908550" algn="l"/>
                <a:tab pos="5822950" algn="l"/>
                <a:tab pos="6737350" algn="l"/>
                <a:tab pos="7651750" algn="l"/>
                <a:tab pos="8566150" algn="l"/>
                <a:tab pos="9480550" algn="l"/>
                <a:tab pos="10394950" algn="l"/>
              </a:tabLst>
            </a:pPr>
            <a:r>
              <a:rPr lang="en-GB" altLang="ru-RU" sz="2000" smtClean="0"/>
              <a:t>Ученики демонстрируют</a:t>
            </a:r>
          </a:p>
          <a:p>
            <a:pPr marL="341313" indent="-339725" eaLnBrk="1" hangingPunct="1">
              <a:lnSpc>
                <a:spcPct val="100000"/>
              </a:lnSpc>
              <a:spcBef>
                <a:spcPts val="600"/>
              </a:spcBef>
              <a:tabLst>
                <a:tab pos="1250950" algn="l"/>
                <a:tab pos="2165350" algn="l"/>
                <a:tab pos="3079750" algn="l"/>
                <a:tab pos="3994150" algn="l"/>
                <a:tab pos="4908550" algn="l"/>
                <a:tab pos="5822950" algn="l"/>
                <a:tab pos="6737350" algn="l"/>
                <a:tab pos="7651750" algn="l"/>
                <a:tab pos="8566150" algn="l"/>
                <a:tab pos="9480550" algn="l"/>
                <a:tab pos="10394950" algn="l"/>
              </a:tabLst>
            </a:pPr>
            <a:r>
              <a:rPr lang="en-GB" altLang="ru-RU" sz="2000" smtClean="0"/>
              <a:t>различное поведение</a:t>
            </a:r>
          </a:p>
          <a:p>
            <a:pPr marL="341313" indent="-339725" eaLnBrk="1" hangingPunct="1">
              <a:lnSpc>
                <a:spcPct val="100000"/>
              </a:lnSpc>
              <a:spcBef>
                <a:spcPts val="600"/>
              </a:spcBef>
              <a:tabLst>
                <a:tab pos="1250950" algn="l"/>
                <a:tab pos="2165350" algn="l"/>
                <a:tab pos="3079750" algn="l"/>
                <a:tab pos="3994150" algn="l"/>
                <a:tab pos="4908550" algn="l"/>
                <a:tab pos="5822950" algn="l"/>
                <a:tab pos="6737350" algn="l"/>
                <a:tab pos="7651750" algn="l"/>
                <a:tab pos="8566150" algn="l"/>
                <a:tab pos="9480550" algn="l"/>
                <a:tab pos="10394950" algn="l"/>
              </a:tabLst>
            </a:pPr>
            <a:r>
              <a:rPr lang="en-GB" altLang="ru-RU" sz="2000" smtClean="0"/>
              <a:t>на разных уроках и с</a:t>
            </a:r>
          </a:p>
          <a:p>
            <a:pPr marL="341313" indent="-339725" eaLnBrk="1" hangingPunct="1">
              <a:lnSpc>
                <a:spcPct val="100000"/>
              </a:lnSpc>
              <a:spcBef>
                <a:spcPts val="600"/>
              </a:spcBef>
              <a:tabLst>
                <a:tab pos="1250950" algn="l"/>
                <a:tab pos="2165350" algn="l"/>
                <a:tab pos="3079750" algn="l"/>
                <a:tab pos="3994150" algn="l"/>
                <a:tab pos="4908550" algn="l"/>
                <a:tab pos="5822950" algn="l"/>
                <a:tab pos="6737350" algn="l"/>
                <a:tab pos="7651750" algn="l"/>
                <a:tab pos="8566150" algn="l"/>
                <a:tab pos="9480550" algn="l"/>
                <a:tab pos="10394950" algn="l"/>
              </a:tabLst>
            </a:pPr>
            <a:r>
              <a:rPr lang="en-GB" altLang="ru-RU" sz="2000" smtClean="0"/>
              <a:t>разными учителями</a:t>
            </a: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795338" y="1871663"/>
            <a:ext cx="3700462" cy="3648075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7655" name="Rectangle 6"/>
          <p:cNvSpPr>
            <a:spLocks noChangeArrowheads="1"/>
          </p:cNvSpPr>
          <p:nvPr/>
        </p:nvSpPr>
        <p:spPr bwMode="auto">
          <a:xfrm>
            <a:off x="395536" y="1268760"/>
            <a:ext cx="7318712" cy="58332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5000" rIns="90000" bIns="45000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altLang="ru-RU" sz="3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Ученики сами выбирают свое поведение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Другая 42">
      <a:dk1>
        <a:sysClr val="windowText" lastClr="000000"/>
      </a:dk1>
      <a:lt1>
        <a:srgbClr val="FAD0AD"/>
      </a:lt1>
      <a:dk2>
        <a:srgbClr val="FAD0AD"/>
      </a:dk2>
      <a:lt2>
        <a:srgbClr val="FAD0AD"/>
      </a:lt2>
      <a:accent1>
        <a:srgbClr val="FAD0AD"/>
      </a:accent1>
      <a:accent2>
        <a:srgbClr val="FAD0AD"/>
      </a:accent2>
      <a:accent3>
        <a:srgbClr val="FAD0AD"/>
      </a:accent3>
      <a:accent4>
        <a:srgbClr val="FAD0AD"/>
      </a:accent4>
      <a:accent5>
        <a:srgbClr val="FAD0AD"/>
      </a:accent5>
      <a:accent6>
        <a:srgbClr val="FAD0AD"/>
      </a:accent6>
      <a:hlink>
        <a:srgbClr val="FAD0AD"/>
      </a:hlink>
      <a:folHlink>
        <a:srgbClr val="FAD0AD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</TotalTime>
  <Words>1536</Words>
  <Application>Microsoft Office PowerPoint</Application>
  <PresentationFormat>Экран (4:3)</PresentationFormat>
  <Paragraphs>286</Paragraphs>
  <Slides>25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6" baseType="lpstr">
      <vt:lpstr>Microsoft YaHei</vt:lpstr>
      <vt:lpstr>ＭＳ Ｐゴシック</vt:lpstr>
      <vt:lpstr>Arial</vt:lpstr>
      <vt:lpstr>Arial Unicode MS</vt:lpstr>
      <vt:lpstr>Calibri</vt:lpstr>
      <vt:lpstr>Franklin Gothic Book</vt:lpstr>
      <vt:lpstr>Symbol</vt:lpstr>
      <vt:lpstr>Times New Roman</vt:lpstr>
      <vt:lpstr>Wingdings</vt:lpstr>
      <vt:lpstr>Wingdings 2</vt:lpstr>
      <vt:lpstr>Техническая</vt:lpstr>
      <vt:lpstr>Презентация PowerPoint</vt:lpstr>
      <vt:lpstr>Презентация PowerPoint</vt:lpstr>
      <vt:lpstr>Презентация PowerPoint</vt:lpstr>
      <vt:lpstr>Проблемы дисциплины </vt:lpstr>
      <vt:lpstr>Презентация PowerPoint</vt:lpstr>
      <vt:lpstr>Факторы, влияющие на поведение</vt:lpstr>
      <vt:lpstr>Презентация PowerPoint</vt:lpstr>
      <vt:lpstr>Базовые концепции:</vt:lpstr>
      <vt:lpstr>Концепция 1. </vt:lpstr>
      <vt:lpstr>На выбор учеников влияют:</vt:lpstr>
      <vt:lpstr>На выбор поведения влияют:</vt:lpstr>
      <vt:lpstr>  Факторы школьного успеха</vt:lpstr>
      <vt:lpstr>Концепция 2: </vt:lpstr>
      <vt:lpstr>Презентация PowerPoint</vt:lpstr>
      <vt:lpstr>Три фактора социальной успешности (3С)           (Connect, Capable, Contribute)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СОТРУДНИЧЕСТВА  И ДИСЦИПЛИНЫ</dc:title>
  <cp:lastModifiedBy>Учитель101</cp:lastModifiedBy>
  <cp:revision>95</cp:revision>
  <cp:lastPrinted>1601-01-01T00:00:00Z</cp:lastPrinted>
  <dcterms:created xsi:type="dcterms:W3CDTF">1601-01-01T00:00:00Z</dcterms:created>
  <dcterms:modified xsi:type="dcterms:W3CDTF">2020-09-28T09:24:54Z</dcterms:modified>
</cp:coreProperties>
</file>