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sychologos.ru/articles/view/yanush_korcha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3000372"/>
            <a:ext cx="8415310" cy="19574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«Стили семейного воспитания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и их влияние на развитие личности ребенка</a:t>
            </a:r>
            <a:r>
              <a:rPr lang="ru-RU" b="1" dirty="0" smtClean="0"/>
              <a:t>»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Подготовила педагог – психолог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Антипина Эльмира Фельшатовна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  <p:sndAc>
      <p:stSnd>
        <p:snd r:embed="rId2" name="chimes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0"/>
            <a:ext cx="8358246" cy="557216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Стили семейного воспитания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это наиболее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характерные способы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отношения к ребенку родителей,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применяющих определенные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средства и методы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педагогического воздействия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которые выражаются в своеобразной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манере словесного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обращения и взаимодействия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попустительский,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состязательный,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рассудительный,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предупредительный,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контролирующий,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сочувствующий,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гармоничный.</a:t>
            </a:r>
          </a:p>
          <a:p>
            <a:pPr algn="ctr"/>
            <a:endParaRPr lang="ru-RU" dirty="0"/>
          </a:p>
        </p:txBody>
      </p:sp>
      <p:pic>
        <p:nvPicPr>
          <p:cNvPr id="5" name="Picture 2" descr="Картинки по запросу картинка семь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928934"/>
            <a:ext cx="2857520" cy="264320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428604"/>
            <a:ext cx="8229600" cy="5929354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1-я сценка: рассудительный стиль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Ребенок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(активен, желает много знать, имеет много интересов, добросовестно относится к учебе).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Мама, к нам в школу сегодня приходил руководитель кружка ИЗО. Я хочу к нему ходить! Там так интересно!</a:t>
            </a:r>
          </a:p>
          <a:p>
            <a:pPr algn="just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Мать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(с теплом, заботой и уважением к его активности).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Ну, если тебе это интересно, то, конечно, иди. Ты же любишь рисовать!</a:t>
            </a:r>
          </a:p>
          <a:p>
            <a:pPr algn="just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Отец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(на равных, рассуждая и давая пищу для размышления).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Хорошо, ты можешь ходить, но подумай, как следует: это отнимает много свободного времени, а у тебя скоро конец четверти, контрольные. Сможешь ты всюду успеть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Признаки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сензитивности: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ребенок правдив, честен, склонен к умственному труду, простодушен, самостоятелен, непримирим к несправедливости, безнравственным поступкам, альтруист, активен, самокритичен, предан интересам коллектива и всегда защищает своих товарищей, нет чувства превосходства над другими, настойчив в достижении цели, инициативен, внимателен.</a:t>
            </a:r>
          </a:p>
          <a:p>
            <a:endParaRPr lang="ru-RU" dirty="0"/>
          </a:p>
        </p:txBody>
      </p:sp>
    </p:spTree>
  </p:cSld>
  <p:clrMapOvr>
    <a:masterClrMapping/>
  </p:clrMapOvr>
  <p:transition>
    <p:circl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Очень </a:t>
            </a:r>
            <a:r>
              <a:rPr lang="ru-RU" dirty="0" smtClean="0"/>
              <a:t>бережно относиться к ребенку. При конфликтных ситуациях принимать справедливое решение с мерой наказания, соответствующей мере проступка</a:t>
            </a:r>
            <a:r>
              <a:rPr lang="ru-RU" dirty="0" smtClean="0"/>
              <a:t>.</a:t>
            </a:r>
            <a:endParaRPr lang="ru-RU" dirty="0" smtClean="0"/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Учить </a:t>
            </a:r>
            <a:r>
              <a:rPr lang="ru-RU" dirty="0" smtClean="0"/>
              <a:t>его отстаивать свои интересы, защищать от нападок других людей, от внутрисемейных конфликтов.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Поддерживать </a:t>
            </a:r>
            <a:r>
              <a:rPr lang="ru-RU" dirty="0" smtClean="0"/>
              <a:t>добрые отношения родителей и ребенка в совместном отдыхе и совместной трудовой деятельности.</a:t>
            </a:r>
          </a:p>
          <a:p>
            <a:endParaRPr lang="ru-RU" dirty="0"/>
          </a:p>
        </p:txBody>
      </p:sp>
      <p:pic>
        <p:nvPicPr>
          <p:cNvPr id="4" name="Рисунок 3" descr="family 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57884" y="0"/>
            <a:ext cx="2857496" cy="18573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0034" y="428604"/>
            <a:ext cx="52565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Рекомендации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ransition>
    <p:checke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428604"/>
            <a:ext cx="8229600" cy="5572164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2-я сценка: контролирующий стиль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900" b="1" i="1" dirty="0" smtClean="0">
                <a:latin typeface="Times New Roman" pitchFamily="18" charset="0"/>
                <a:cs typeface="Times New Roman" pitchFamily="18" charset="0"/>
              </a:rPr>
              <a:t>        Девочка </a:t>
            </a:r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(с опасением и боязнью). 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Завтра у Маши день рождения. Можно мне пойти на праздник?</a:t>
            </a:r>
          </a:p>
          <a:p>
            <a:r>
              <a:rPr lang="ru-RU" sz="2900" b="1" i="1" dirty="0" smtClean="0">
                <a:latin typeface="Times New Roman" pitchFamily="18" charset="0"/>
                <a:cs typeface="Times New Roman" pitchFamily="18" charset="0"/>
              </a:rPr>
              <a:t>        Отец </a:t>
            </a:r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(строго). 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Я звонил сегодня твоему классному руководителю. Она сказала, что ты плохо написала диктант! Какие тебе гулянки?! Будешь сидеть и учить, пока не вызубришь все правила!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       </a:t>
            </a:r>
            <a:r>
              <a:rPr lang="ru-RU" sz="2900" b="1" i="1" dirty="0" smtClean="0">
                <a:latin typeface="Times New Roman" pitchFamily="18" charset="0"/>
                <a:cs typeface="Times New Roman" pitchFamily="18" charset="0"/>
              </a:rPr>
              <a:t>Мать </a:t>
            </a:r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(пытаясь смягчить ситуацию, но все же строго). 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Отец прав. Ты заставляешь нас краснеть перед учителем!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       </a:t>
            </a:r>
            <a:r>
              <a:rPr lang="ru-RU" sz="2900" b="1" i="1" dirty="0" smtClean="0">
                <a:latin typeface="Times New Roman" pitchFamily="18" charset="0"/>
                <a:cs typeface="Times New Roman" pitchFamily="18" charset="0"/>
              </a:rPr>
              <a:t>Девочка </a:t>
            </a:r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(умоляюще и неуверенно). 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Но ведь Маша – моя лучшая подруга!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       </a:t>
            </a:r>
            <a:r>
              <a:rPr lang="ru-RU" sz="2900" b="1" i="1" dirty="0" smtClean="0">
                <a:latin typeface="Times New Roman" pitchFamily="18" charset="0"/>
                <a:cs typeface="Times New Roman" pitchFamily="18" charset="0"/>
              </a:rPr>
              <a:t>Мать </a:t>
            </a:r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(делая одолжение). 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Ладно, уж. Но чтобы ровно в восемь была дома! Иначе больше вообще никуда не пойдешь!</a:t>
            </a:r>
          </a:p>
          <a:p>
            <a:pPr lvl="0"/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Какие ощущения у вас вызывает поведение членов семьи?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Какие чувства и впечатления возникают</a:t>
            </a:r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sz="29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  <a:buNone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Качества тревожного типа личности: 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вспыльчивость, подозрительность и осторожность во взаимоотношениях с людьми, нетерпеливость, добросовестность, отзывчивость, сосредоточенность на личной защите, требовательность к другим, неуверенность в себе, отрицательное отношение к критике, безынициативность, напряженность, низкий самоконтроль, робость, застенчивость, плохое понимание социальных нормативов.</a:t>
            </a:r>
          </a:p>
          <a:p>
            <a:pPr lvl="0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00108"/>
            <a:ext cx="8715404" cy="5643602"/>
          </a:xfrm>
        </p:spPr>
        <p:txBody>
          <a:bodyPr>
            <a:normAutofit/>
          </a:bodyPr>
          <a:lstStyle/>
          <a:p>
            <a:r>
              <a:rPr lang="ru-RU" dirty="0" smtClean="0"/>
              <a:t>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Урегулировать сон, питание, пребывание на свежем отдыхе.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Целесообразная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организация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физического воспитания (подвижные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игры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экскурсии, спорт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Организовать прием водных процедур.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При организации работы соизмерять реальные силы ребенка, его знания и навыки. Не требовать от него больше, чем он может.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Организовать творческую деятельность.</a:t>
            </a:r>
          </a:p>
          <a:p>
            <a:endParaRPr lang="ru-RU" dirty="0"/>
          </a:p>
        </p:txBody>
      </p:sp>
      <p:pic>
        <p:nvPicPr>
          <p:cNvPr id="5" name="Рисунок 4" descr="deti_mail_ru98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5715008" y="1490966"/>
            <a:ext cx="2714644" cy="192611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85720" y="142852"/>
            <a:ext cx="59362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Рекомендации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heel spokes="2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52"/>
            <a:ext cx="8929718" cy="6429420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endParaRPr lang="ru-RU" sz="5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3-я </a:t>
            </a: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сценка: состязательный стиль воспитания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>Ребенок</a:t>
            </a:r>
            <a:r>
              <a:rPr lang="ru-RU" sz="7200" i="1" dirty="0" smtClean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У нас в школе проходит конкурс на лучший плакат к 8 марта.</a:t>
            </a:r>
          </a:p>
          <a:p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>Мать </a:t>
            </a:r>
            <a:r>
              <a:rPr lang="ru-RU" sz="7200" i="1" dirty="0" smtClean="0">
                <a:latin typeface="Times New Roman" pitchFamily="18" charset="0"/>
                <a:cs typeface="Times New Roman" pitchFamily="18" charset="0"/>
              </a:rPr>
              <a:t>(восторженно). 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Дорогой, ты же так замечательно рисуешь! Тебе обязательно нужно поучаствовать! Мы с папой тебе поможем. У тебя будет самый лучший плакат в школе!</a:t>
            </a:r>
          </a:p>
          <a:p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>Отец </a:t>
            </a:r>
            <a:r>
              <a:rPr lang="ru-RU" sz="7200" i="1" dirty="0" smtClean="0">
                <a:latin typeface="Times New Roman" pitchFamily="18" charset="0"/>
                <a:cs typeface="Times New Roman" pitchFamily="18" charset="0"/>
              </a:rPr>
              <a:t>(с энтузиазмом). 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Конечно, мы всем нос утрем!</a:t>
            </a:r>
          </a:p>
          <a:p>
            <a:r>
              <a:rPr lang="ru-RU" sz="7200" i="1" dirty="0" smtClean="0">
                <a:latin typeface="Times New Roman" pitchFamily="18" charset="0"/>
                <a:cs typeface="Times New Roman" pitchFamily="18" charset="0"/>
              </a:rPr>
              <a:t>(Спустя неделю).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>Ребенок 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приходит из школы и сообщает родителям, что победа в конкурсе досталась его однокласснику.</a:t>
            </a:r>
          </a:p>
          <a:p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>Отец </a:t>
            </a:r>
            <a:r>
              <a:rPr lang="ru-RU" sz="7200" i="1" dirty="0" smtClean="0">
                <a:latin typeface="Times New Roman" pitchFamily="18" charset="0"/>
                <a:cs typeface="Times New Roman" pitchFamily="18" charset="0"/>
              </a:rPr>
              <a:t>(возмущенно и несколько агрессивно). 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Как?! Кто мог лучше тебя это сделать?! Да этот Миша вообще рисовать не умеет! Конечно, у него же мама учитель, ему подсуживали!</a:t>
            </a:r>
          </a:p>
          <a:p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>Мать </a:t>
            </a:r>
            <a:r>
              <a:rPr lang="ru-RU" sz="7200" i="1" dirty="0" smtClean="0">
                <a:latin typeface="Times New Roman" pitchFamily="18" charset="0"/>
                <a:cs typeface="Times New Roman" pitchFamily="18" charset="0"/>
              </a:rPr>
              <a:t>(расстроено). 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Ничего, сынок. Ты все равно у нас самый лучший!</a:t>
            </a:r>
          </a:p>
          <a:p>
            <a:pPr>
              <a:lnSpc>
                <a:spcPct val="170000"/>
              </a:lnSpc>
            </a:pPr>
            <a:r>
              <a:rPr lang="ru-RU" sz="5000" b="1" dirty="0" smtClean="0">
                <a:latin typeface="Times New Roman" pitchFamily="18" charset="0"/>
                <a:cs typeface="Times New Roman" pitchFamily="18" charset="0"/>
              </a:rPr>
              <a:t>Признаки </a:t>
            </a:r>
            <a:r>
              <a:rPr lang="ru-RU" sz="5000" b="1" dirty="0" smtClean="0">
                <a:latin typeface="Times New Roman" pitchFamily="18" charset="0"/>
                <a:cs typeface="Times New Roman" pitchFamily="18" charset="0"/>
              </a:rPr>
              <a:t>доминирования: 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это обычно чистый, опрятный ребенок; смотрит прямо, уверенно и спокойно; осторожен, сдержан в действиях и словах; любит блистать; хочет отличиться, быть первым; неудачи приносят ему много горя; старается ни в чем не уступать сопернику; похвала и отличие доставляют ему наибольшее удовольствие; не терпит порицания и критики, реагирует на них отрицательно; мстителен и злораден; его идеал – сила, власть; его интересует то, что приносит успех; окружает себя людьми инфантильного или явно лицемерного типа; спорит чужими словами, изречениями авторитетов; высокомерен; самоуверен, эгоистичен; активен; не соблюдает правил, этических норм, может их нарушать; преувеличивает собственные возможности; безразличен к интересам коллектива, сосредоточен на личной защите.</a:t>
            </a:r>
          </a:p>
          <a:p>
            <a:endParaRPr lang="ru-RU" dirty="0"/>
          </a:p>
        </p:txBody>
      </p:sp>
    </p:spTree>
  </p:cSld>
  <p:clrMapOvr>
    <a:masterClrMapping/>
  </p:clrMapOvr>
  <p:transition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00108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dirty="0" smtClean="0"/>
              <a:t>1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Прекратить восторгаться своим ребенком и восхвалять его достоинства. Он и без этого имеет высокую самооценку.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 Если ребенок достигает первенства в чем-либо, следует не бурно реагировать, а спокойно проанализировать, какой ценой достигнут успех, обратить внимание на нравственность средств и методов достижения цели.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Особое внимание уделить депрессивному состоянию, когда ребенок не достигает успеха в чем-либо, помочь ребенку выделить новые цели, адекватные его возможностям.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 Руководствоваться рассудительным стилем семейного воспитания и не стремиться сломать характер.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5. Направлять активность ребенка на общественно полезную деятельность.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42852"/>
            <a:ext cx="53335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Рекомендации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4" descr="hello_html_13f92ce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9256" y="4429132"/>
            <a:ext cx="3257560" cy="2235283"/>
          </a:xfrm>
          <a:prstGeom prst="rect">
            <a:avLst/>
          </a:prstGeom>
        </p:spPr>
      </p:pic>
    </p:spTree>
  </p:cSld>
  <p:clrMapOvr>
    <a:masterClrMapping/>
  </p:clrMapOvr>
  <p:transition>
    <p:cover dir="l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2844" y="285728"/>
            <a:ext cx="8501090" cy="5929354"/>
          </a:xfrm>
        </p:spPr>
        <p:txBody>
          <a:bodyPr>
            <a:normAutofit fontScale="55000" lnSpcReduction="20000"/>
          </a:bodyPr>
          <a:lstStyle/>
          <a:p>
            <a:pPr marL="624078" indent="-514350" algn="ctr">
              <a:buNone/>
            </a:pP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Януш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  <a:hlinkClick r:id="rId2"/>
              </a:rPr>
              <a:t> Корчак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, замечательный польский педагог, сформулировал такие 10 заповедей для родителей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24078" indent="-514350">
              <a:buFont typeface="+mj-lt"/>
              <a:buAutoNum type="arabicParenR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жди, что твой ребенок будет таким, как ты или таким, как ты хочешь. Помоги ему стать не тобой, а собой.</a:t>
            </a:r>
          </a:p>
          <a:p>
            <a:pPr marL="624078" indent="-514350">
              <a:buFont typeface="+mj-lt"/>
              <a:buAutoNum type="arabicParenR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Не требуй от ребенка платы за все, что ты для него сделал. Ты дал ему жизнь, как он может отблагодарить тебя? Он даст жизнь другому, тот - третьему, и это необратимый закон благодарности.</a:t>
            </a:r>
          </a:p>
          <a:p>
            <a:pPr marL="624078" indent="-514350">
              <a:buFont typeface="+mj-lt"/>
              <a:buAutoNum type="arabicParenR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Не вымещай на ребенке свои обиды, чтобы в старости не есть горький хлеб. Ибо что посеешь, то и взойдет.</a:t>
            </a:r>
          </a:p>
          <a:p>
            <a:pPr marL="624078" indent="-514350">
              <a:buFont typeface="+mj-lt"/>
              <a:buAutoNum type="arabicParenR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Не относись к его проблемам свысока. Жизнь дана каждому по силам и, будь уверен, ему она тяжела не меньше, чем тебе, а может быть и больше, поскольку у него нет опыта.</a:t>
            </a:r>
          </a:p>
          <a:p>
            <a:pPr marL="624078" indent="-514350">
              <a:buFont typeface="+mj-lt"/>
              <a:buAutoNum type="arabicParenR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Не унижай!</a:t>
            </a:r>
          </a:p>
          <a:p>
            <a:pPr marL="624078" indent="-514350">
              <a:buFont typeface="+mj-lt"/>
              <a:buAutoNum type="arabicParenR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Не забывай, что самые важные встречи человека - это его встречи с детьми. Обращай больше внимания на них - мы никогда не можем знать, кого мы встречаем в ребенке.</a:t>
            </a:r>
          </a:p>
          <a:p>
            <a:pPr marL="624078" indent="-514350">
              <a:buFont typeface="+mj-lt"/>
              <a:buAutoNum type="arabicParenR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Не мучь себя, если не можешь сделать что-то для своего ребенка. Мучь, если можешь - но не делаешь. Помни, для ребенка сделано недостаточно, если не сделано все.</a:t>
            </a:r>
          </a:p>
          <a:p>
            <a:pPr marL="624078" indent="-514350">
              <a:buFont typeface="+mj-lt"/>
              <a:buAutoNum type="arabicParenR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Ребенок - это не тиран, который завладевает всей твоей жизнью, не только плод плоти и крови. Это та драгоценная чаша, которую Жизнь дала тебе на хранение и развитие в нем творческого огня. Это раскрепощенная любовь матери и отца, у которых будет расти не «наш», «свой» ребенок, но душа, данная на хранение.</a:t>
            </a:r>
          </a:p>
          <a:p>
            <a:pPr marL="624078" indent="-514350">
              <a:buFont typeface="+mj-lt"/>
              <a:buAutoNum type="arabicParenR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Умей любить чужого ребенка. Никогда не делай чужому то, что не хотел бы, чтобы делали твоему.</a:t>
            </a:r>
          </a:p>
          <a:p>
            <a:pPr marL="624078" indent="-514350">
              <a:buFont typeface="+mj-lt"/>
              <a:buAutoNum type="arabicParenR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Люби своего ребенка любым - неталантливым, неудачливым, взрослым. Общаясь с ним - радуйся, потому что ребенок - это праздник, который пока с тобой.</a:t>
            </a:r>
          </a:p>
          <a:p>
            <a:endParaRPr lang="ru-RU" dirty="0"/>
          </a:p>
        </p:txBody>
      </p:sp>
    </p:spTree>
  </p:cSld>
  <p:clrMapOvr>
    <a:masterClrMapping/>
  </p:clrMapOvr>
  <p:transition>
    <p:diamond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95</TotalTime>
  <Words>570</Words>
  <Application>Microsoft Office PowerPoint</Application>
  <PresentationFormat>Экран (4:3)</PresentationFormat>
  <Paragraphs>65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Открытая</vt:lpstr>
      <vt:lpstr>«Стили семейного воспитания и их влияние на развитие личности ребенка»  Подготовила педагог – психолог Антипина Эльмира Фельшатовна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«Стили семейного воспитания и их влияние на развитие личности ребенка» </dc:title>
  <cp:lastModifiedBy>Гость</cp:lastModifiedBy>
  <cp:revision>19</cp:revision>
  <dcterms:modified xsi:type="dcterms:W3CDTF">2018-04-05T08:34:51Z</dcterms:modified>
</cp:coreProperties>
</file>